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5"/>
    <p:sldId id="270" r:id="rId16"/>
    <p:sldId id="271" r:id="rId17"/>
    <p:sldId id="272" r:id="rId18"/>
    <p:sldId id="273" r:id="rId19"/>
    <p:sldId id="274" r:id="rId20"/>
    <p:sldId id="275" r:id="rId21"/>
    <p:sldId id="276" r:id="rId22"/>
    <p:sldId id="277" r:id="rId23"/>
    <p:sldId id="278" r:id="rId24"/>
    <p:sldId id="279" r:id="rId25"/>
    <p:sldId id="280" r:id="rId26"/>
    <p:sldId id="283" r:id="rId29"/>
    <p:sldId id="284" r:id="rId30"/>
    <p:sldId id="285" r:id="rId31"/>
    <p:sldId id="286" r:id="rId3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785"/>
    <p:restoredTop sz="94610"/>
  </p:normalViewPr>
  <p:slideViewPr>
    <p:cSldViewPr snapToGrid="0" snapToObjects="1">
      <p:cViewPr>
        <p:scale>
          <a:sx n="90" d="100"/>
          <a:sy n="90" d="100"/>
        </p:scale>
        <p:origin x="416" y="960"/>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22" Type="http://schemas.openxmlformats.org/officeDocument/2006/relationships/slide" Target="slides/slide21.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8051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 introduce yourself: you are the RA on this project working with Prof. Rahnama and coauthors at Michigan and LSE. Your main lane is the outcome-side data — collecting and processing state teacher rosters — but today you'll walk through the whole project: the theory, both sides of the data pipeline, and where the analysis is headed. ~45 minutes of content, then questions. Emphasize this is an active working paper: some results are still being estimated, so you'll present design and descriptives rather than final findings.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the audience the shape of the talk: about 10 minutes each on motivation/theory, treatment data, outcome data (your section — the longest), design, and next steps + Q&amp;A. Flag now that the punchline is a design, not a result: the paper is at the stage where the dataset is the contribution so far.</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concrete cases — these are real incidents from the project's data. The point: schools, once thought insulated from partisan conflict, are now front-line sites of symbolic contestation (Hopkins 2018 on nationalization). And these fights don't just change curricula — they may change WHO is willing to keep teaching.</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gap: prior work on why bureaucrats stay or leave centers on material accounts — salaries, pensions, layoffs — or discrete institutional shocks. But teachers famously don't teach for the money. If cultural conflict attacks the non-material rewards of the job, standard models miss the mechanism entirely. That's the theoretical opening.</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Teachers are the largest single group of street-level bureaucrats. Cite the big numbers, then the downstream logic: teacher quality drives student outcomes (Chetty et al. 2014) and schools politically socialize the young (Sapiro 2004; Paglayan 2026). So if cultural conflict systematically changes who stays in teaching, that has consequences for students and state capacity — not just for teachers.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building blocks from public administration. (1) Lipsky's street-level bureaucrats: for teachers, cops, social workers, the discretionary judgment IS the public service product — it's constitutive, not just instrumental. (2) Public service motivation: these workers accept lower pay because the work feels meaningful and aligned with professional identity. Discretion is a channel through which that mission value gets produced. Set up: so anything that attacks discretion attacks the compensation package itself.</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claim. Cultural conflicts — fights over basic value orientations and the boundaries of legitimate opinion (Hunter 1992; Wildavsky 1987) — impose a cost by eroding professional discretion. Walk through the stay/leave inequality informally: a worker stays while wage + mission value (weighted by PSM) minus the discretion-reduction cost beats the outside option. The scope condition matters: the conflict must target discretion ITSELF — contesting not just what workers may do but whether their doing it was ever legitimate — not merely create a bad climate or cut budgets. A budget cut is a material shock; a book ban is a public claim that your professional judgment has no standing.</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Mechanism 1 is a status/signaling channel: when a district bans your materials, the environment frames your expert judgment as suspect or harmful — degrading meaning and occupational prestige (Rosso et al. 2010; Siegel 1971). Mechanism 2 is a moral-injury/vigilance channel: being required to withhold guidance you consider essential, or to act against your values, creates a gap between professional commitments and permitted conduct (Zacka 2017 on vigilance costs; the moral injury literature from healthcare). Both displace autonomous judgment and erode mission alignment — and when cost exceeds benefit, workers reconfigure their employment.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2x2 is the analytical heart of the paper. Dimension 1: role-based exposure — does the conflict target YOUR professional domain? A book ban hits librarians and ELA teachers; the gym teacher shares the climate but not the direct discretion loss. Dimension 2: ideological alignment — is the conflict's direction congruent with your values? The mechanism is asymmetric: a teacher who endorses the restriction may experience it as validating, sustaining mission value even as formal discretion shrinks. The sharpest prediction sits in the top-left cell: exposed AND misaligned workers bear the maximum cost — a prediction that pure principal-agent misalignment stories do not generate.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reasons rooted in the theory. (1) Teachers satisfy the preconditions: high-PSM workers for whom discretion is central — in one UK survey 58% cited making a difference in students' lives as their primary motivation vs. 16% citing salary. (2) Education's culture wars target instructional discretion DIRECTLY — book bans, curriculum mandates, rules on discussing gender are public claims that teachers' judgment is harmful. (3) Subject specialization makes within-school variation in exposure measurable: same district, same climate, different exposure — that's the identification lever.</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these in ascending specificity. H1 is the district-level baseline. H2 adds the within-district exposure comparison. H3A/H3B add the ideology interaction — H3A is the maximum-cost cell prediction; H3B says even unexposed-but-misaligned teachers may respond (climate channel), just less. Together they trace exactly the 2x2 from earlier. Note for honesty: the paper marks these as possibly needing updates as the analysis matures.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now the empirical machinery. First the treatment side — how the team turns thousands of scattered news stories, bills, and ban lists into a district-year panel with the two coded dimensions the theory needs: which roles each conflict targets, and which ideological direction it pushes.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card per source. CRT Forward (UCLA Law): several hundred state and district anti-CRT measures across 45 states, built from legal-database searches plus screening of 4,000+ newspapers; tracks proposed AND enacted. PEN Book Bans: book-level restrictions from July 2021 on, including soft censorship like parental-permission requirements. Cato Battle Map: the broad net — conflicts over 'basic rights, moral values, or individual identities,' 2001–2024, catching things the others miss (e.g., a 2016 Ohio district scrubbing intelligent design from science). PEN Gag Orders: state-level 'divisive concepts' legislation 2021–2025, mostly race, sexuality, gender identity. Incidents are de-duplicated across sources before analysis.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this coding matters theoretically: a failed book-ban attempt may still teach bureaucrats about their environment, but it is categorically different from a ban that actually strips discretion. Per the PIs: contested-but-not-enacted incidents function essentially as a placebo — nothing actively changes teachers' discretion or requires implementation — so enacted-vs-not is a sharp testable margin. Three sources record outcomes natively; Cato doesn't, so the team uses LLMs on event descriptions to classify whether a policy change occurred (detailed in Appendix A).</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labels per conflict, produced by a mix of hand-coding and LLMs (Appendix B). Role exposure: which of the ten roles / eight subjects the conflict most directly implicates — library-book restrictions hit librarians, locker-room policies hit coaches. Important caveat the paper makes: nobody claims unexposed groups are unaffected — the gym teacher still experiences a disrupted workplace — the claim is only about identifying the MOST directly impacted group. Ideological orientation: conservative (e.g., restricting LGBTQ+ reading material), liberal (e.g., gender-identity locker-room access), or neither (e.g., a teacher fired for misconduct — culture-war adjacent but directionless).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your section — slow down and own it. Frame: the theory is only testable if you can observe every public-school employee, know what they teach, follow them across years and districts, and attach an ideology measure. None of that exists off the shelf. The next six slides are how the team — and your summer — builds it.</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ask: for every state, employee-level administrative records for school years 2017/18–2024/25 — names, race, sex, birth dates, school and district, education, subject assignments and titles, employment history, hire/exit dates, salaries — structured as annual cross-sections of the entire public-school workforce. Current status: 29 states complete, 12 declined, 9 pending; collection continues through other channels for decliners. This iteration focuses on states with real culture-war variation: FL, TX, IA, ID, GA, KS, KY, CT, IL. War stories welcome here: fee negotiations, redaction fights, formats from clean CSVs to scanned PDFs.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earns the harmonization step. Every state encodes roles differently: some pack role AND subject into one free-text title (Florida, Illinois), some split them across separate fields (Kansas, Iowa), some entangle several roles and subjects in one record (Kentucky, Idaho). Show the librarian example: Georgia alone uses 'Librarian/Media Specialist' and 'Library/Media Secretary/Clerk'; Kentucky says 'Media Librarian.' You cannot regex your way through millions of rows of this. That's the motivation for the classification scheme on the next slide.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scheme was developed inductively by iterating between the roster data and the conflict data — so the same categories describe both who a conflict targets and who each staff member is. Every one of the ~2.3M staff in the sample gets multi-label flags. The eight subject categories map onto culture-war fronts: english_la for book bans, history_social_studies for curriculum mandates, health_pe for gender/sex-ed conflicts, and so on. Position flags (librarian, counselor, coach, special-ed) are always observed; subject flags can be missing where states don't record subjects.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engineering trick: classification runs on UNIQUE descriptors, not rows. Concatenate every role/subject column into one delimited descriptor string per row; the set of distinct descriptors per state is only a few hundred to a few thousand, so cost scales with vocabulary, not with millions of staff-years. The classifier (Gemini 2.5 Flash via batch, validated against an independent Claude run — the pipeline is model-agnostic) returns multi-label 1/0/missing flags per descriptor, which merge back onto every matching row. Design details that matter: certified-vs-classified prefixes so identical titles are classified separately by status; and certifications/endorsements deliberately EXCLUDED — they record what someone is licensed to teach, not what they teach, and would bias subject flags.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disciplined choices. First, precision over recall everywhere: when titles are too vague, leave the classification missing rather than guess — err toward false negatives. Second, the subject flags distinguish 'assessed and not this subject' (0) from 'no subject information exists' (missing): a record only contributes a 0 to English if it was positively assessed as teaching something else. Concrete consequence: Georgia and Kentucky record no academic-subject field at all, so core subjects are missing for ordinary classroom teachers there — role flags stay fully identified. And there's a verification pass: before accepting a state's classification, descriptors are scanned for category keywords, and a category with no signal anywhere in a state is expected to be entirely missing there — intended missingness is checked, not assumed.</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ideology measure comes from matching every school employee to the universe of US registered voters, 2014–2025 (L2), via probabilistic record linkage in the Fellegi-Sunter framework (Enamorado, Fifield &amp; Imai 2019). Walk the safeguards: blocking on first-name clusters (plus sex and birth-year where available) to make it computable; matching on first name, last name, DOB; retain pairs with posterior match probability ≥ 0.85; then a geographic filter — voter's county must be within 150 miles of a district where the employee worked; finally, one voter per employee max, with ties dropped as unresolved. Explicit tradeoff: this prioritizes precision over recall, guarding against false positives for common names — better to lose a John Smith than to assign him the wrong party.</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staff followed across annual snapshots, each teacher-year gets coded on three margins relative to the prior year. Note the honest caveat on margin 3: 'left the state workforce' bundles leaving the profession, moving to private schools, and moving out of state — but some states (Iowa) include private schools in the roster, which lets the team unbundle it partially. Per the PIs: within-district school moves may act as something of a placebo margin relative to the sharper exit outcomes.</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descriptive output of the merged panel. Left: district-level conflict incidents have surged in recent years. Right: the composition has shifted — a growing share of conflict primarily implicates librarians and reading/literacy instruction, consistent with the book-ban wave post-2021. This is what makes the exposure design promising: the treatment isn't just growing, it's growing UNEVENLY across roles. If estimation strategy comes up: the authors are using TWFE and triple-difference designs and have created matched pairs of treated and control teachers — details still in development, so keep it at that level.</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per literature. (1) Bureaucratic politicization &amp; state capacity: beyond principal-agent misalignment and management shocks, a third mechanism — conflicts that contest whether the work is legitimate — with the distinctive prediction that turnover concentrates among opposed workers in exposed roles. (2) Teacher labor markets: prior work studies pay, tenure, working conditions, or accountability reforms applied uniformly; this is the first large-scale causal evidence on policies that DIFFERENTIALLY target discretion within the same institution. (3) Comparative educational politicization: Paglayan shows autocracies politicize the teaching career itself; this paper is the within-democracy parallel — in an established democracy, politicization can operate through cultural conflict that induces self-selection out, rather than formal political hiring and firing.</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Preempt the smart questions. Coverage: 12 states declined records requests — if refusal correlates with culture-war intensity, that's non-random missingness; alternative collection channels continue. If matching/linkage questions come up: note it is Elisa's area of the project and the design is deliberately precision-first — do not volunteer it as a limitation. Outside options are unobservable at the individual level — mobility proxies (age, experience, subject) moderate, and NTPS attitudinal data, if access is granted, could separate the felt cost from the acted-on response. Measurement: treatment relies on advocacy-adjacent trackers (PEN, Cato, UCLA) with different methodologies; the LLM role classification is validated across models but still automated coding. And the panel observes employment changes, not their reasons — that's exactly what the interview arm is for.</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momentum: (1) resolve the 9 pending states and pursue alternatives for decliners; (2) finalize the harmonized panel and estimate the main triple-difference specifications; (3) field the stratified interviews in the 19 selected districts; (4) pursue NTPS attitudinal data to connect the felt cost to observed exit; (5) draft findings and circulate. Then invite questions — and offer to go deep on any piece of the data pipeline, since that's the part you know cold.</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audience and your PIs. Good closer: 'My job this summer was to make sure that when the theory meets the data, the data can hold up its end.' Then open the floor — you're strongest on the FOIA/roster/linkage material, so steer detailed questions there, and note that theory or estimation questions can also be relayed to the research team.</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B2724"/>
        </a:solidFill>
        <a:effectLst/>
      </p:bgPr>
    </p:bg>
    <p:spTree>
      <p:nvGrpSpPr>
        <p:cNvPr id="1" name=""/>
        <p:cNvGrpSpPr/>
        <p:nvPr/>
      </p:nvGrpSpPr>
      <p:grpSpPr>
        <a:xfrm>
          <a:off x="0" y="0"/>
          <a:ext cx="0" cy="0"/>
          <a:chOff x="0" y="0"/>
          <a:chExt cx="0" cy="0"/>
        </a:xfrm>
      </p:grpSpPr>
      <p:sp>
        <p:nvSpPr>
          <p:cNvPr id="2" name="Text 0"/>
          <p:cNvSpPr/>
          <p:nvPr/>
        </p:nvSpPr>
        <p:spPr>
          <a:xfrm>
            <a:off x="822960" y="640080"/>
            <a:ext cx="10515600" cy="365760"/>
          </a:xfrm>
          <a:prstGeom prst="rect">
            <a:avLst/>
          </a:prstGeom>
          <a:noFill/>
          <a:ln/>
        </p:spPr>
        <p:txBody>
          <a:bodyPr wrap="square" rtlCol="0" anchor="ctr"/>
          <a:lstStyle/>
          <a:p>
            <a:pPr marL="0" indent="0">
              <a:buNone/>
            </a:pPr>
            <a:r>
              <a:rPr lang="en-US" sz="1200" b="1" kern="0" spc="200" dirty="0">
                <a:solidFill>
                  <a:srgbClr val="C9A227"/>
                </a:solidFill>
                <a:latin typeface="Calibri" pitchFamily="34" charset="0"/>
                <a:ea typeface="Calibri" pitchFamily="34" charset="-122"/>
                <a:cs typeface="Calibri" pitchFamily="34" charset="-120"/>
              </a:rPr>
              <a:t>STANFORD SUMMER RESEARCH COLLEGE  •  POLITICAL SCIENCE RESEARCH LUNCH  •  JULY 2026</a:t>
            </a:r>
            <a:endParaRPr lang="en-US" sz="1200" dirty="0"/>
          </a:p>
        </p:txBody>
      </p:sp>
      <p:sp>
        <p:nvSpPr>
          <p:cNvPr id="3" name="Text 1"/>
          <p:cNvSpPr/>
          <p:nvPr/>
        </p:nvSpPr>
        <p:spPr>
          <a:xfrm>
            <a:off x="822960" y="1828800"/>
            <a:ext cx="10515600" cy="1005840"/>
          </a:xfrm>
          <a:prstGeom prst="rect">
            <a:avLst/>
          </a:prstGeom>
          <a:noFill/>
          <a:ln/>
        </p:spPr>
        <p:txBody>
          <a:bodyPr wrap="square" rtlCol="0" anchor="ctr"/>
          <a:lstStyle/>
          <a:p>
            <a:pPr marL="0" indent="0">
              <a:buNone/>
            </a:pPr>
            <a:r>
              <a:rPr lang="en-US" sz="4400" b="1" dirty="0">
                <a:solidFill>
                  <a:srgbClr val="FFFFFF"/>
                </a:solidFill>
                <a:latin typeface="Cambria" pitchFamily="34" charset="0"/>
                <a:ea typeface="Cambria" pitchFamily="34" charset="-122"/>
                <a:cs typeface="Cambria" pitchFamily="34" charset="-120"/>
              </a:rPr>
              <a:t>Identity Politics and Teacher Selection</a:t>
            </a:r>
            <a:endParaRPr lang="en-US" sz="4400" dirty="0"/>
          </a:p>
        </p:txBody>
      </p:sp>
      <p:sp>
        <p:nvSpPr>
          <p:cNvPr id="4" name="Text 2"/>
          <p:cNvSpPr/>
          <p:nvPr/>
        </p:nvSpPr>
        <p:spPr>
          <a:xfrm>
            <a:off x="822960" y="2880360"/>
            <a:ext cx="10515600" cy="640080"/>
          </a:xfrm>
          <a:prstGeom prst="rect">
            <a:avLst/>
          </a:prstGeom>
          <a:noFill/>
          <a:ln/>
        </p:spPr>
        <p:txBody>
          <a:bodyPr wrap="square" rtlCol="0" anchor="ctr"/>
          <a:lstStyle/>
          <a:p>
            <a:pPr marL="0" indent="0">
              <a:buNone/>
            </a:pPr>
            <a:r>
              <a:rPr lang="en-US" sz="2400" i="1" dirty="0">
                <a:solidFill>
                  <a:srgbClr val="D8D2CB"/>
                </a:solidFill>
                <a:latin typeface="Cambria" pitchFamily="34" charset="0"/>
                <a:ea typeface="Cambria" pitchFamily="34" charset="-122"/>
                <a:cs typeface="Cambria" pitchFamily="34" charset="-120"/>
              </a:rPr>
              <a:t>How Cultural Conflicts and Restrictions Influence US Teachers</a:t>
            </a:r>
            <a:endParaRPr lang="en-US" sz="2400" dirty="0"/>
          </a:p>
        </p:txBody>
      </p:sp>
      <p:sp>
        <p:nvSpPr>
          <p:cNvPr id="5" name="Shape 3"/>
          <p:cNvSpPr/>
          <p:nvPr/>
        </p:nvSpPr>
        <p:spPr>
          <a:xfrm>
            <a:off x="822960" y="3886200"/>
            <a:ext cx="2194560" cy="27432"/>
          </a:xfrm>
          <a:prstGeom prst="rect">
            <a:avLst/>
          </a:prstGeom>
          <a:solidFill>
            <a:srgbClr val="8C1515"/>
          </a:solidFill>
          <a:ln/>
        </p:spPr>
        <p:txBody>
          <a:bodyPr/>
          <a:lstStyle/>
          <a:p>
            <a:endParaRPr lang="en-US"/>
          </a:p>
        </p:txBody>
      </p:sp>
      <p:sp>
        <p:nvSpPr>
          <p:cNvPr id="6" name="Text 4"/>
          <p:cNvSpPr/>
          <p:nvPr/>
        </p:nvSpPr>
        <p:spPr>
          <a:xfrm>
            <a:off x="822960" y="4160520"/>
            <a:ext cx="10515600" cy="411480"/>
          </a:xfrm>
          <a:prstGeom prst="rect">
            <a:avLst/>
          </a:prstGeom>
          <a:noFill/>
          <a:ln/>
        </p:spPr>
        <p:txBody>
          <a:bodyPr wrap="square"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Roxanne Rahnama</a:t>
            </a:r>
            <a:r>
              <a:rPr lang="en-US" sz="1600" dirty="0">
                <a:solidFill>
                  <a:srgbClr val="FFFFFF"/>
                </a:solidFill>
                <a:latin typeface="Calibri" pitchFamily="34" charset="0"/>
                <a:ea typeface="Calibri" pitchFamily="34" charset="-122"/>
                <a:cs typeface="Calibri" pitchFamily="34" charset="-120"/>
              </a:rPr>
              <a:t> (Stanford)   •   </a:t>
            </a:r>
            <a:r>
              <a:rPr lang="en-US" sz="1600" b="1" dirty="0">
                <a:solidFill>
                  <a:srgbClr val="FFFFFF"/>
                </a:solidFill>
                <a:latin typeface="Calibri" pitchFamily="34" charset="0"/>
                <a:ea typeface="Calibri" pitchFamily="34" charset="-122"/>
                <a:cs typeface="Calibri" pitchFamily="34" charset="-120"/>
              </a:rPr>
              <a:t>Tyler Simko</a:t>
            </a:r>
            <a:r>
              <a:rPr lang="en-US" sz="1600" dirty="0">
                <a:solidFill>
                  <a:srgbClr val="FFFFFF"/>
                </a:solidFill>
                <a:latin typeface="Calibri" pitchFamily="34" charset="0"/>
                <a:ea typeface="Calibri" pitchFamily="34" charset="-122"/>
                <a:cs typeface="Calibri" pitchFamily="34" charset="-120"/>
              </a:rPr>
              <a:t> (University of Michigan)   •   </a:t>
            </a:r>
            <a:r>
              <a:rPr lang="en-US" sz="1600" b="1" dirty="0">
                <a:solidFill>
                  <a:srgbClr val="FFFFFF"/>
                </a:solidFill>
                <a:latin typeface="Calibri" pitchFamily="34" charset="0"/>
                <a:ea typeface="Calibri" pitchFamily="34" charset="-122"/>
                <a:cs typeface="Calibri" pitchFamily="34" charset="-120"/>
              </a:rPr>
              <a:t>Elisa Wirsching</a:t>
            </a:r>
            <a:r>
              <a:rPr lang="en-US" sz="1600" dirty="0">
                <a:solidFill>
                  <a:srgbClr val="FFFFFF"/>
                </a:solidFill>
                <a:latin typeface="Calibri" pitchFamily="34" charset="0"/>
                <a:ea typeface="Calibri" pitchFamily="34" charset="-122"/>
                <a:cs typeface="Calibri" pitchFamily="34" charset="-120"/>
              </a:rPr>
              <a:t> (LSE)</a:t>
            </a:r>
            <a:endParaRPr lang="en-US" sz="1600" dirty="0"/>
          </a:p>
        </p:txBody>
      </p:sp>
      <p:sp>
        <p:nvSpPr>
          <p:cNvPr id="7" name="Text 5"/>
          <p:cNvSpPr/>
          <p:nvPr/>
        </p:nvSpPr>
        <p:spPr>
          <a:xfrm>
            <a:off x="822960" y="4709160"/>
            <a:ext cx="10515600" cy="411480"/>
          </a:xfrm>
          <a:prstGeom prst="rect">
            <a:avLst/>
          </a:prstGeom>
          <a:noFill/>
          <a:ln/>
        </p:spPr>
        <p:txBody>
          <a:bodyPr wrap="square" rtlCol="0" anchor="ctr"/>
          <a:lstStyle/>
          <a:p>
            <a:pPr marL="0" indent="0">
              <a:buNone/>
            </a:pPr>
            <a:r>
              <a:rPr lang="en-US" sz="1500" dirty="0">
                <a:solidFill>
                  <a:srgbClr val="B9B2AA"/>
                </a:solidFill>
                <a:latin typeface="Calibri" pitchFamily="34" charset="0"/>
                <a:ea typeface="Calibri" pitchFamily="34" charset="-122"/>
                <a:cs typeface="Calibri" pitchFamily="34" charset="-120"/>
              </a:rPr>
              <a:t>Jayden Song</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57200"/>
            <a:ext cx="10881360" cy="777240"/>
          </a:xfrm>
          <a:prstGeom prst="rect">
            <a:avLst/>
          </a:prstGeom>
          <a:noFill/>
          <a:ln/>
        </p:spPr>
        <p:txBody>
          <a:bodyPr wrap="square" lIns="0" tIns="0" rIns="0" bIns="0" rtlCol="0" anchor="t"/>
          <a:lstStyle/>
          <a:p>
            <a:pPr marL="0" indent="0">
              <a:buNone/>
            </a:pPr>
            <a:r>
              <a:rPr lang="en-US" sz="3000" b="1" dirty="0">
                <a:solidFill>
                  <a:srgbClr val="2B2724"/>
                </a:solidFill>
                <a:latin typeface="Cambria" pitchFamily="34" charset="0"/>
                <a:ea typeface="Cambria" pitchFamily="34" charset="-122"/>
                <a:cs typeface="Cambria" pitchFamily="34" charset="-120"/>
              </a:rPr>
              <a:t>Today</a:t>
            </a:r>
            <a:endParaRPr lang="en-US" sz="3000" dirty="0"/>
          </a:p>
        </p:txBody>
      </p:sp>
      <p:sp>
        <p:nvSpPr>
          <p:cNvPr id="4" name="Shape 1"/>
          <p:cNvSpPr/>
          <p:nvPr/>
        </p:nvSpPr>
        <p:spPr>
          <a:xfrm>
            <a:off x="822960" y="1737360"/>
            <a:ext cx="384048" cy="384048"/>
          </a:xfrm>
          <a:prstGeom prst="ellipse">
            <a:avLst/>
          </a:prstGeom>
          <a:solidFill>
            <a:srgbClr val="8C1515"/>
          </a:solidFill>
          <a:ln/>
        </p:spPr>
        <p:txBody>
          <a:bodyPr/>
          <a:lstStyle/>
          <a:p>
            <a:endParaRPr lang="en-US"/>
          </a:p>
        </p:txBody>
      </p:sp>
      <p:sp>
        <p:nvSpPr>
          <p:cNvPr id="5" name="Text 2"/>
          <p:cNvSpPr/>
          <p:nvPr/>
        </p:nvSpPr>
        <p:spPr>
          <a:xfrm>
            <a:off x="822960" y="1737360"/>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6" name="Text 3"/>
          <p:cNvSpPr/>
          <p:nvPr/>
        </p:nvSpPr>
        <p:spPr>
          <a:xfrm>
            <a:off x="1417320" y="1691640"/>
            <a:ext cx="3566160" cy="502920"/>
          </a:xfrm>
          <a:prstGeom prst="rect">
            <a:avLst/>
          </a:prstGeom>
          <a:noFill/>
          <a:ln/>
        </p:spPr>
        <p:txBody>
          <a:bodyPr wrap="square" lIns="0" tIns="0" rIns="0" bIns="0" rtlCol="0" anchor="ctr"/>
          <a:lstStyle/>
          <a:p>
            <a:pPr marL="0" indent="0">
              <a:buNone/>
            </a:pPr>
            <a:r>
              <a:rPr lang="en-US" sz="1800" b="1" dirty="0">
                <a:solidFill>
                  <a:srgbClr val="2B2724"/>
                </a:solidFill>
                <a:latin typeface="Cambria" pitchFamily="34" charset="0"/>
                <a:ea typeface="Cambria" pitchFamily="34" charset="-122"/>
                <a:cs typeface="Cambria" pitchFamily="34" charset="-120"/>
              </a:rPr>
              <a:t>Motivation &amp; theory</a:t>
            </a:r>
            <a:endParaRPr lang="en-US" sz="1800" dirty="0"/>
          </a:p>
        </p:txBody>
      </p:sp>
      <p:sp>
        <p:nvSpPr>
          <p:cNvPr id="7" name="Text 4"/>
          <p:cNvSpPr/>
          <p:nvPr/>
        </p:nvSpPr>
        <p:spPr>
          <a:xfrm>
            <a:off x="5120640" y="1691640"/>
            <a:ext cx="6309360" cy="502920"/>
          </a:xfrm>
          <a:prstGeom prst="rect">
            <a:avLst/>
          </a:prstGeom>
          <a:noFill/>
          <a:ln/>
        </p:spPr>
        <p:txBody>
          <a:bodyPr wrap="square" lIns="0" tIns="0" rIns="0" bIns="0" rtlCol="0" anchor="ctr"/>
          <a:lstStyle/>
          <a:p>
            <a:pPr marL="0" indent="0">
              <a:buNone/>
            </a:pPr>
            <a:r>
              <a:rPr lang="en-US" sz="1450" dirty="0">
                <a:solidFill>
                  <a:srgbClr val="7A736C"/>
                </a:solidFill>
                <a:latin typeface="Calibri" pitchFamily="34" charset="0"/>
                <a:ea typeface="Calibri" pitchFamily="34" charset="-122"/>
                <a:cs typeface="Calibri" pitchFamily="34" charset="-120"/>
              </a:rPr>
              <a:t>Why cultural conflict might reshape who teaches — a non-material cost story</a:t>
            </a:r>
            <a:endParaRPr lang="en-US" sz="1450" dirty="0"/>
          </a:p>
        </p:txBody>
      </p:sp>
      <p:sp>
        <p:nvSpPr>
          <p:cNvPr id="8" name="Shape 5"/>
          <p:cNvSpPr/>
          <p:nvPr/>
        </p:nvSpPr>
        <p:spPr>
          <a:xfrm>
            <a:off x="822960" y="2651760"/>
            <a:ext cx="384048" cy="384048"/>
          </a:xfrm>
          <a:prstGeom prst="ellipse">
            <a:avLst/>
          </a:prstGeom>
          <a:solidFill>
            <a:srgbClr val="8C1515"/>
          </a:solidFill>
          <a:ln/>
        </p:spPr>
        <p:txBody>
          <a:bodyPr/>
          <a:lstStyle/>
          <a:p>
            <a:endParaRPr lang="en-US"/>
          </a:p>
        </p:txBody>
      </p:sp>
      <p:sp>
        <p:nvSpPr>
          <p:cNvPr id="9" name="Text 6"/>
          <p:cNvSpPr/>
          <p:nvPr/>
        </p:nvSpPr>
        <p:spPr>
          <a:xfrm>
            <a:off x="822960" y="2651760"/>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0" name="Text 7"/>
          <p:cNvSpPr/>
          <p:nvPr/>
        </p:nvSpPr>
        <p:spPr>
          <a:xfrm>
            <a:off x="1417320" y="2606040"/>
            <a:ext cx="3566160" cy="502920"/>
          </a:xfrm>
          <a:prstGeom prst="rect">
            <a:avLst/>
          </a:prstGeom>
          <a:noFill/>
          <a:ln/>
        </p:spPr>
        <p:txBody>
          <a:bodyPr wrap="square" lIns="0" tIns="0" rIns="0" bIns="0" rtlCol="0" anchor="ctr"/>
          <a:lstStyle/>
          <a:p>
            <a:pPr marL="0" indent="0">
              <a:buNone/>
            </a:pPr>
            <a:r>
              <a:rPr lang="en-US" sz="1800" b="1" dirty="0">
                <a:solidFill>
                  <a:srgbClr val="2B2724"/>
                </a:solidFill>
                <a:latin typeface="Cambria" pitchFamily="34" charset="0"/>
                <a:ea typeface="Cambria" pitchFamily="34" charset="-122"/>
                <a:cs typeface="Cambria" pitchFamily="34" charset="-120"/>
              </a:rPr>
              <a:t>Measuring conflict</a:t>
            </a:r>
            <a:endParaRPr lang="en-US" sz="1800" dirty="0"/>
          </a:p>
        </p:txBody>
      </p:sp>
      <p:sp>
        <p:nvSpPr>
          <p:cNvPr id="11" name="Text 8"/>
          <p:cNvSpPr/>
          <p:nvPr/>
        </p:nvSpPr>
        <p:spPr>
          <a:xfrm>
            <a:off x="5120640" y="2606040"/>
            <a:ext cx="6309360" cy="502920"/>
          </a:xfrm>
          <a:prstGeom prst="rect">
            <a:avLst/>
          </a:prstGeom>
          <a:noFill/>
          <a:ln/>
        </p:spPr>
        <p:txBody>
          <a:bodyPr wrap="square" lIns="0" tIns="0" rIns="0" bIns="0" rtlCol="0" anchor="ctr"/>
          <a:lstStyle/>
          <a:p>
            <a:pPr marL="0" indent="0">
              <a:buNone/>
            </a:pPr>
            <a:r>
              <a:rPr lang="en-US" sz="1450" dirty="0">
                <a:solidFill>
                  <a:srgbClr val="7A736C"/>
                </a:solidFill>
                <a:latin typeface="Calibri" pitchFamily="34" charset="0"/>
                <a:ea typeface="Calibri" pitchFamily="34" charset="-122"/>
                <a:cs typeface="Calibri" pitchFamily="34" charset="-120"/>
              </a:rPr>
              <a:t>Four national datasets → a district-year panel of discretion-restricting incidents</a:t>
            </a:r>
            <a:endParaRPr lang="en-US" sz="1450" dirty="0"/>
          </a:p>
        </p:txBody>
      </p:sp>
      <p:sp>
        <p:nvSpPr>
          <p:cNvPr id="12" name="Shape 9"/>
          <p:cNvSpPr/>
          <p:nvPr/>
        </p:nvSpPr>
        <p:spPr>
          <a:xfrm>
            <a:off x="822960" y="3566160"/>
            <a:ext cx="384048" cy="384048"/>
          </a:xfrm>
          <a:prstGeom prst="ellipse">
            <a:avLst/>
          </a:prstGeom>
          <a:solidFill>
            <a:srgbClr val="8C1515"/>
          </a:solidFill>
          <a:ln/>
        </p:spPr>
        <p:txBody>
          <a:bodyPr/>
          <a:lstStyle/>
          <a:p>
            <a:endParaRPr lang="en-US"/>
          </a:p>
        </p:txBody>
      </p:sp>
      <p:sp>
        <p:nvSpPr>
          <p:cNvPr id="13" name="Text 10"/>
          <p:cNvSpPr/>
          <p:nvPr/>
        </p:nvSpPr>
        <p:spPr>
          <a:xfrm>
            <a:off x="822960" y="3566160"/>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4" name="Text 11"/>
          <p:cNvSpPr/>
          <p:nvPr/>
        </p:nvSpPr>
        <p:spPr>
          <a:xfrm>
            <a:off x="1417320" y="3520440"/>
            <a:ext cx="3566160" cy="502920"/>
          </a:xfrm>
          <a:prstGeom prst="rect">
            <a:avLst/>
          </a:prstGeom>
          <a:noFill/>
          <a:ln/>
        </p:spPr>
        <p:txBody>
          <a:bodyPr wrap="square" lIns="0" tIns="0" rIns="0" bIns="0" rtlCol="0" anchor="ctr"/>
          <a:lstStyle/>
          <a:p>
            <a:pPr marL="0" indent="0">
              <a:buNone/>
            </a:pPr>
            <a:r>
              <a:rPr lang="en-US" sz="1800" b="1" dirty="0">
                <a:solidFill>
                  <a:srgbClr val="2B2724"/>
                </a:solidFill>
                <a:latin typeface="Cambria" pitchFamily="34" charset="0"/>
                <a:ea typeface="Cambria" pitchFamily="34" charset="-122"/>
                <a:cs typeface="Cambria" pitchFamily="34" charset="-120"/>
              </a:rPr>
              <a:t>Measuring teachers</a:t>
            </a:r>
            <a:endParaRPr lang="en-US" sz="1800" dirty="0"/>
          </a:p>
        </p:txBody>
      </p:sp>
      <p:sp>
        <p:nvSpPr>
          <p:cNvPr id="15" name="Text 12"/>
          <p:cNvSpPr/>
          <p:nvPr/>
        </p:nvSpPr>
        <p:spPr>
          <a:xfrm>
            <a:off x="5120640" y="3520440"/>
            <a:ext cx="6309360" cy="502920"/>
          </a:xfrm>
          <a:prstGeom prst="rect">
            <a:avLst/>
          </a:prstGeom>
          <a:noFill/>
          <a:ln/>
        </p:spPr>
        <p:txBody>
          <a:bodyPr wrap="square" lIns="0" tIns="0" rIns="0" bIns="0" rtlCol="0" anchor="ctr"/>
          <a:lstStyle/>
          <a:p>
            <a:pPr marL="0" indent="0">
              <a:buNone/>
            </a:pPr>
            <a:r>
              <a:rPr lang="en-US" sz="1450" dirty="0">
                <a:solidFill>
                  <a:srgbClr val="7A736C"/>
                </a:solidFill>
                <a:latin typeface="Calibri" pitchFamily="34" charset="0"/>
                <a:ea typeface="Calibri" pitchFamily="34" charset="-122"/>
                <a:cs typeface="Calibri" pitchFamily="34" charset="-120"/>
              </a:rPr>
              <a:t>My summer: FOIA campaigns, messy rosters, LLM harmonization, voter-file linkage</a:t>
            </a:r>
            <a:endParaRPr lang="en-US" sz="1450" dirty="0"/>
          </a:p>
        </p:txBody>
      </p:sp>
      <p:sp>
        <p:nvSpPr>
          <p:cNvPr id="16" name="Shape 13"/>
          <p:cNvSpPr/>
          <p:nvPr/>
        </p:nvSpPr>
        <p:spPr>
          <a:xfrm>
            <a:off x="822960" y="4480560"/>
            <a:ext cx="384048" cy="384048"/>
          </a:xfrm>
          <a:prstGeom prst="ellipse">
            <a:avLst/>
          </a:prstGeom>
          <a:solidFill>
            <a:srgbClr val="8C1515"/>
          </a:solidFill>
          <a:ln/>
        </p:spPr>
        <p:txBody>
          <a:bodyPr/>
          <a:lstStyle/>
          <a:p>
            <a:endParaRPr lang="en-US"/>
          </a:p>
        </p:txBody>
      </p:sp>
      <p:sp>
        <p:nvSpPr>
          <p:cNvPr id="17" name="Text 14"/>
          <p:cNvSpPr/>
          <p:nvPr/>
        </p:nvSpPr>
        <p:spPr>
          <a:xfrm>
            <a:off x="822960" y="4480560"/>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18" name="Text 15"/>
          <p:cNvSpPr/>
          <p:nvPr/>
        </p:nvSpPr>
        <p:spPr>
          <a:xfrm>
            <a:off x="1417320" y="4434840"/>
            <a:ext cx="3566160" cy="502920"/>
          </a:xfrm>
          <a:prstGeom prst="rect">
            <a:avLst/>
          </a:prstGeom>
          <a:noFill/>
          <a:ln/>
        </p:spPr>
        <p:txBody>
          <a:bodyPr wrap="square" lIns="0" tIns="0" rIns="0" bIns="0" rtlCol="0" anchor="ctr"/>
          <a:lstStyle/>
          <a:p>
            <a:pPr marL="0" indent="0">
              <a:buNone/>
            </a:pPr>
            <a:r>
              <a:rPr lang="en-US" sz="1800" b="1" dirty="0">
                <a:solidFill>
                  <a:srgbClr val="2B2724"/>
                </a:solidFill>
                <a:latin typeface="Cambria" pitchFamily="34" charset="0"/>
                <a:ea typeface="Cambria" pitchFamily="34" charset="-122"/>
                <a:cs typeface="Cambria" pitchFamily="34" charset="-120"/>
              </a:rPr>
              <a:t>Testing the argument</a:t>
            </a:r>
            <a:endParaRPr lang="en-US" sz="1800" dirty="0"/>
          </a:p>
        </p:txBody>
      </p:sp>
      <p:sp>
        <p:nvSpPr>
          <p:cNvPr id="19" name="Text 16"/>
          <p:cNvSpPr/>
          <p:nvPr/>
        </p:nvSpPr>
        <p:spPr>
          <a:xfrm>
            <a:off x="5120640" y="4434840"/>
            <a:ext cx="6309360" cy="502920"/>
          </a:xfrm>
          <a:prstGeom prst="rect">
            <a:avLst/>
          </a:prstGeom>
          <a:noFill/>
          <a:ln/>
        </p:spPr>
        <p:txBody>
          <a:bodyPr wrap="square" lIns="0" tIns="0" rIns="0" bIns="0" rtlCol="0" anchor="ctr"/>
          <a:lstStyle/>
          <a:p>
            <a:pPr marL="0" indent="0">
              <a:buNone/>
            </a:pPr>
            <a:r>
              <a:rPr lang="en-US" sz="1450" dirty="0">
                <a:solidFill>
                  <a:srgbClr val="7A736C"/>
                </a:solidFill>
                <a:latin typeface="Calibri" pitchFamily="34" charset="0"/>
                <a:ea typeface="Calibri" pitchFamily="34" charset="-122"/>
                <a:cs typeface="Calibri" pitchFamily="34" charset="-120"/>
              </a:rPr>
              <a:t>How the team plans to take this to the data — still in development</a:t>
            </a:r>
            <a:endParaRPr lang="en-US" sz="1450" dirty="0"/>
          </a:p>
        </p:txBody>
      </p:sp>
      <p:sp>
        <p:nvSpPr>
          <p:cNvPr id="20" name="Shape 17"/>
          <p:cNvSpPr/>
          <p:nvPr/>
        </p:nvSpPr>
        <p:spPr>
          <a:xfrm>
            <a:off x="822960" y="5394960"/>
            <a:ext cx="384048" cy="384048"/>
          </a:xfrm>
          <a:prstGeom prst="ellipse">
            <a:avLst/>
          </a:prstGeom>
          <a:solidFill>
            <a:srgbClr val="8C1515"/>
          </a:solidFill>
          <a:ln/>
        </p:spPr>
        <p:txBody>
          <a:bodyPr/>
          <a:lstStyle/>
          <a:p>
            <a:endParaRPr lang="en-US"/>
          </a:p>
        </p:txBody>
      </p:sp>
      <p:sp>
        <p:nvSpPr>
          <p:cNvPr id="21" name="Text 18"/>
          <p:cNvSpPr/>
          <p:nvPr/>
        </p:nvSpPr>
        <p:spPr>
          <a:xfrm>
            <a:off x="822960" y="5394960"/>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5</a:t>
            </a:r>
            <a:endParaRPr lang="en-US" sz="1500" dirty="0"/>
          </a:p>
        </p:txBody>
      </p:sp>
      <p:sp>
        <p:nvSpPr>
          <p:cNvPr id="22" name="Text 19"/>
          <p:cNvSpPr/>
          <p:nvPr/>
        </p:nvSpPr>
        <p:spPr>
          <a:xfrm>
            <a:off x="1417320" y="5349240"/>
            <a:ext cx="3566160" cy="502920"/>
          </a:xfrm>
          <a:prstGeom prst="rect">
            <a:avLst/>
          </a:prstGeom>
          <a:noFill/>
          <a:ln/>
        </p:spPr>
        <p:txBody>
          <a:bodyPr wrap="square" lIns="0" tIns="0" rIns="0" bIns="0" rtlCol="0" anchor="ctr"/>
          <a:lstStyle/>
          <a:p>
            <a:pPr marL="0" indent="0">
              <a:buNone/>
            </a:pPr>
            <a:r>
              <a:rPr lang="en-US" sz="1800" b="1" dirty="0">
                <a:solidFill>
                  <a:srgbClr val="2B2724"/>
                </a:solidFill>
                <a:latin typeface="Cambria" pitchFamily="34" charset="0"/>
                <a:ea typeface="Cambria" pitchFamily="34" charset="-122"/>
                <a:cs typeface="Cambria" pitchFamily="34" charset="-120"/>
              </a:rPr>
              <a:t>Wrapping up</a:t>
            </a:r>
            <a:endParaRPr lang="en-US" sz="1800" dirty="0"/>
          </a:p>
        </p:txBody>
      </p:sp>
      <p:sp>
        <p:nvSpPr>
          <p:cNvPr id="23" name="Text 20"/>
          <p:cNvSpPr/>
          <p:nvPr/>
        </p:nvSpPr>
        <p:spPr>
          <a:xfrm>
            <a:off x="5120640" y="5349240"/>
            <a:ext cx="6309360" cy="502920"/>
          </a:xfrm>
          <a:prstGeom prst="rect">
            <a:avLst/>
          </a:prstGeom>
          <a:noFill/>
          <a:ln/>
        </p:spPr>
        <p:txBody>
          <a:bodyPr wrap="square" lIns="0" tIns="0" rIns="0" bIns="0" rtlCol="0" anchor="ctr"/>
          <a:lstStyle/>
          <a:p>
            <a:pPr marL="0" indent="0">
              <a:buNone/>
            </a:pPr>
            <a:r>
              <a:rPr lang="en-US" sz="1450" dirty="0">
                <a:solidFill>
                  <a:srgbClr val="7A736C"/>
                </a:solidFill>
                <a:latin typeface="Calibri" pitchFamily="34" charset="0"/>
                <a:ea typeface="Calibri" pitchFamily="34" charset="-122"/>
                <a:cs typeface="Calibri" pitchFamily="34" charset="-120"/>
              </a:rPr>
              <a:t>Contributions and next steps</a:t>
            </a:r>
            <a:endParaRPr lang="en-US" sz="1450" dirty="0"/>
          </a:p>
        </p:txBody>
      </p:sp>
      <p:sp>
        <p:nvSpPr>
          <p:cNvPr id="24" name="Text 21"/>
          <p:cNvSpPr/>
          <p:nvPr/>
        </p:nvSpPr>
        <p:spPr>
          <a:xfrm>
            <a:off x="822960" y="6263640"/>
            <a:ext cx="10515600" cy="320040"/>
          </a:xfrm>
          <a:prstGeom prst="rect">
            <a:avLst/>
          </a:prstGeom>
          <a:noFill/>
          <a:ln/>
        </p:spPr>
        <p:txBody>
          <a:bodyPr wrap="square" lIns="0" tIns="0" rIns="0" bIns="0" rtlCol="0" anchor="ctr"/>
          <a:lstStyle/>
          <a:p>
            <a:pPr marL="0" indent="0">
              <a:buNone/>
            </a:pPr>
            <a:r>
              <a:rPr lang="en-US" sz="1200" i="1" dirty="0">
                <a:solidFill>
                  <a:srgbClr val="7A736C"/>
                </a:solidFill>
                <a:latin typeface="Calibri" pitchFamily="34" charset="0"/>
                <a:ea typeface="Calibri" pitchFamily="34" charset="-122"/>
                <a:cs typeface="Calibri" pitchFamily="34" charset="-120"/>
              </a:rPr>
              <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881360" cy="292608"/>
          </a:xfrm>
          <a:prstGeom prst="rect">
            <a:avLst/>
          </a:prstGeom>
          <a:noFill/>
          <a:ln/>
        </p:spPr>
        <p:txBody>
          <a:bodyPr wrap="square" lIns="0" tIns="0" rIns="0" bIns="0" rtlCol="0" anchor="ctr"/>
          <a:lstStyle/>
          <a:p>
            <a:pPr marL="0" indent="0">
              <a:buNone/>
            </a:pPr>
            <a:r>
              <a:rPr lang="en-US" sz="1100" b="1" kern="0" spc="200" dirty="0">
                <a:solidFill>
                  <a:srgbClr val="8C1515"/>
                </a:solidFill>
                <a:latin typeface="Calibri" pitchFamily="34" charset="0"/>
                <a:ea typeface="Calibri" pitchFamily="34" charset="-122"/>
                <a:cs typeface="Calibri" pitchFamily="34" charset="-120"/>
              </a:rPr>
              <a:t>MOTIVATION</a:t>
            </a:r>
            <a:endParaRPr lang="en-US" sz="110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marL="0" indent="0">
              <a:buNone/>
            </a:pPr>
            <a:r>
              <a:rPr lang="en-US" sz="3000" b="1" dirty="0">
                <a:solidFill>
                  <a:srgbClr val="2B2724"/>
                </a:solidFill>
                <a:latin typeface="Cambria" pitchFamily="34" charset="0"/>
                <a:ea typeface="Cambria" pitchFamily="34" charset="-122"/>
                <a:cs typeface="Cambria" pitchFamily="34" charset="-120"/>
              </a:rPr>
              <a:t>The culture wars have come to the classroom</a:t>
            </a:r>
            <a:endParaRPr lang="en-US" sz="3000" dirty="0"/>
          </a:p>
        </p:txBody>
      </p:sp>
      <p:sp>
        <p:nvSpPr>
          <p:cNvPr id="5" name="Shape 2"/>
          <p:cNvSpPr/>
          <p:nvPr/>
        </p:nvSpPr>
        <p:spPr>
          <a:xfrm>
            <a:off x="640080" y="1737360"/>
            <a:ext cx="3593592" cy="2377440"/>
          </a:xfrm>
          <a:prstGeom prst="roundRect">
            <a:avLst>
              <a:gd name="adj" fmla="val 3077"/>
            </a:avLst>
          </a:prstGeom>
          <a:solidFill>
            <a:srgbClr val="F5F2EE"/>
          </a:solidFill>
          <a:ln w="9525">
            <a:solidFill>
              <a:srgbClr val="E3DDD6"/>
            </a:solidFill>
            <a:prstDash val="solid"/>
          </a:ln>
        </p:spPr>
        <p:txBody>
          <a:bodyPr/>
          <a:lstStyle/>
          <a:p>
            <a:endParaRPr lang="en-US"/>
          </a:p>
        </p:txBody>
      </p:sp>
      <p:sp>
        <p:nvSpPr>
          <p:cNvPr id="6" name="Text 3"/>
          <p:cNvSpPr/>
          <p:nvPr/>
        </p:nvSpPr>
        <p:spPr>
          <a:xfrm>
            <a:off x="868680" y="1920240"/>
            <a:ext cx="3154680" cy="548640"/>
          </a:xfrm>
          <a:prstGeom prst="rect">
            <a:avLst/>
          </a:prstGeom>
          <a:noFill/>
          <a:ln/>
        </p:spPr>
        <p:txBody>
          <a:bodyPr wrap="square" lIns="0" tIns="0" rIns="0" bIns="0" rtlCol="0" anchor="ctr"/>
          <a:lstStyle/>
          <a:p>
            <a:pPr marL="0" indent="0">
              <a:buNone/>
            </a:pPr>
            <a:r>
              <a:rPr lang="en-US" sz="1550" b="1" dirty="0">
                <a:solidFill>
                  <a:srgbClr val="8C1515"/>
                </a:solidFill>
                <a:latin typeface="Cambria" pitchFamily="34" charset="0"/>
                <a:ea typeface="Cambria" pitchFamily="34" charset="-122"/>
                <a:cs typeface="Cambria" pitchFamily="34" charset="-120"/>
              </a:rPr>
              <a:t>Cobb County, GA — 2022</a:t>
            </a:r>
            <a:endParaRPr lang="en-US" sz="1550" dirty="0"/>
          </a:p>
        </p:txBody>
      </p:sp>
      <p:sp>
        <p:nvSpPr>
          <p:cNvPr id="7" name="Text 4"/>
          <p:cNvSpPr/>
          <p:nvPr/>
        </p:nvSpPr>
        <p:spPr>
          <a:xfrm>
            <a:off x="868680" y="2514600"/>
            <a:ext cx="3154680" cy="1463040"/>
          </a:xfrm>
          <a:prstGeom prst="rect">
            <a:avLst/>
          </a:prstGeom>
          <a:noFill/>
          <a:ln/>
        </p:spPr>
        <p:txBody>
          <a:bodyPr wrap="square" lIns="0" tIns="0" rIns="0" bIns="0" rtlCol="0" anchor="ctr"/>
          <a:lstStyle/>
          <a:p>
            <a:pPr marL="0" indent="0">
              <a:buNone/>
            </a:pPr>
            <a:r>
              <a:rPr lang="en-US" sz="1350" dirty="0">
                <a:solidFill>
                  <a:srgbClr val="2E2A27"/>
                </a:solidFill>
                <a:latin typeface="Calibri" pitchFamily="34" charset="0"/>
                <a:ea typeface="Calibri" pitchFamily="34" charset="-122"/>
                <a:cs typeface="Calibri" pitchFamily="34" charset="-120"/>
              </a:rPr>
              <a:t>District enacts a “Parents' Bill of Rights” letting parents object to any instructional material a teacher recommends.</a:t>
            </a:r>
            <a:endParaRPr lang="en-US" sz="1350" dirty="0"/>
          </a:p>
        </p:txBody>
      </p:sp>
      <p:sp>
        <p:nvSpPr>
          <p:cNvPr id="8" name="Shape 5"/>
          <p:cNvSpPr/>
          <p:nvPr/>
        </p:nvSpPr>
        <p:spPr>
          <a:xfrm>
            <a:off x="4416552" y="1737360"/>
            <a:ext cx="3593592" cy="2377440"/>
          </a:xfrm>
          <a:prstGeom prst="roundRect">
            <a:avLst>
              <a:gd name="adj" fmla="val 3077"/>
            </a:avLst>
          </a:prstGeom>
          <a:solidFill>
            <a:srgbClr val="F5F2EE"/>
          </a:solidFill>
          <a:ln w="9525">
            <a:solidFill>
              <a:srgbClr val="E3DDD6"/>
            </a:solidFill>
            <a:prstDash val="solid"/>
          </a:ln>
        </p:spPr>
        <p:txBody>
          <a:bodyPr/>
          <a:lstStyle/>
          <a:p>
            <a:endParaRPr lang="en-US"/>
          </a:p>
        </p:txBody>
      </p:sp>
      <p:sp>
        <p:nvSpPr>
          <p:cNvPr id="9" name="Text 6"/>
          <p:cNvSpPr/>
          <p:nvPr/>
        </p:nvSpPr>
        <p:spPr>
          <a:xfrm>
            <a:off x="4645152" y="1920240"/>
            <a:ext cx="3154680" cy="548640"/>
          </a:xfrm>
          <a:prstGeom prst="rect">
            <a:avLst/>
          </a:prstGeom>
          <a:noFill/>
          <a:ln/>
        </p:spPr>
        <p:txBody>
          <a:bodyPr wrap="square" lIns="0" tIns="0" rIns="0" bIns="0" rtlCol="0" anchor="ctr"/>
          <a:lstStyle/>
          <a:p>
            <a:pPr marL="0" indent="0">
              <a:buNone/>
            </a:pPr>
            <a:r>
              <a:rPr lang="en-US" sz="1550" b="1" dirty="0">
                <a:solidFill>
                  <a:srgbClr val="8C1515"/>
                </a:solidFill>
                <a:latin typeface="Cambria" pitchFamily="34" charset="0"/>
                <a:ea typeface="Cambria" pitchFamily="34" charset="-122"/>
                <a:cs typeface="Cambria" pitchFamily="34" charset="-120"/>
              </a:rPr>
              <a:t>Washington Twp., NJ — 2022</a:t>
            </a:r>
            <a:endParaRPr lang="en-US" sz="1550" dirty="0"/>
          </a:p>
        </p:txBody>
      </p:sp>
      <p:sp>
        <p:nvSpPr>
          <p:cNvPr id="10" name="Text 7"/>
          <p:cNvSpPr/>
          <p:nvPr/>
        </p:nvSpPr>
        <p:spPr>
          <a:xfrm>
            <a:off x="4645152" y="2514600"/>
            <a:ext cx="3154680" cy="1463040"/>
          </a:xfrm>
          <a:prstGeom prst="rect">
            <a:avLst/>
          </a:prstGeom>
          <a:noFill/>
          <a:ln/>
        </p:spPr>
        <p:txBody>
          <a:bodyPr wrap="square" lIns="0" tIns="0" rIns="0" bIns="0" rtlCol="0" anchor="ctr"/>
          <a:lstStyle/>
          <a:p>
            <a:pPr marL="0" indent="0">
              <a:buNone/>
            </a:pPr>
            <a:r>
              <a:rPr lang="en-US" sz="1350" dirty="0">
                <a:solidFill>
                  <a:srgbClr val="2E2A27"/>
                </a:solidFill>
                <a:latin typeface="Calibri" pitchFamily="34" charset="0"/>
                <a:ea typeface="Calibri" pitchFamily="34" charset="-122"/>
                <a:cs typeface="Calibri" pitchFamily="34" charset="-120"/>
              </a:rPr>
              <a:t>Board votes 8–1 to remove Toni Morrison's The Bluest Eye from English courses after a parent complaint.</a:t>
            </a:r>
            <a:endParaRPr lang="en-US" sz="1350" dirty="0"/>
          </a:p>
        </p:txBody>
      </p:sp>
      <p:sp>
        <p:nvSpPr>
          <p:cNvPr id="11" name="Shape 8"/>
          <p:cNvSpPr/>
          <p:nvPr/>
        </p:nvSpPr>
        <p:spPr>
          <a:xfrm>
            <a:off x="8193024" y="1737360"/>
            <a:ext cx="3593592" cy="2377440"/>
          </a:xfrm>
          <a:prstGeom prst="roundRect">
            <a:avLst>
              <a:gd name="adj" fmla="val 3077"/>
            </a:avLst>
          </a:prstGeom>
          <a:solidFill>
            <a:srgbClr val="F5F2EE"/>
          </a:solidFill>
          <a:ln w="9525">
            <a:solidFill>
              <a:srgbClr val="E3DDD6"/>
            </a:solidFill>
            <a:prstDash val="solid"/>
          </a:ln>
        </p:spPr>
        <p:txBody>
          <a:bodyPr/>
          <a:lstStyle/>
          <a:p>
            <a:endParaRPr lang="en-US"/>
          </a:p>
        </p:txBody>
      </p:sp>
      <p:sp>
        <p:nvSpPr>
          <p:cNvPr id="12" name="Text 9"/>
          <p:cNvSpPr/>
          <p:nvPr/>
        </p:nvSpPr>
        <p:spPr>
          <a:xfrm>
            <a:off x="8421624" y="1920240"/>
            <a:ext cx="3154680" cy="548640"/>
          </a:xfrm>
          <a:prstGeom prst="rect">
            <a:avLst/>
          </a:prstGeom>
          <a:noFill/>
          <a:ln/>
        </p:spPr>
        <p:txBody>
          <a:bodyPr wrap="square" lIns="0" tIns="0" rIns="0" bIns="0" rtlCol="0" anchor="ctr"/>
          <a:lstStyle/>
          <a:p>
            <a:pPr marL="0" indent="0">
              <a:buNone/>
            </a:pPr>
            <a:r>
              <a:rPr lang="en-US" sz="1550" b="1" dirty="0">
                <a:solidFill>
                  <a:srgbClr val="8C1515"/>
                </a:solidFill>
                <a:latin typeface="Cambria" pitchFamily="34" charset="0"/>
                <a:ea typeface="Cambria" pitchFamily="34" charset="-122"/>
                <a:cs typeface="Cambria" pitchFamily="34" charset="-120"/>
              </a:rPr>
              <a:t>Coeur d'Alene, ID — 2025</a:t>
            </a:r>
            <a:endParaRPr lang="en-US" sz="1550" dirty="0"/>
          </a:p>
        </p:txBody>
      </p:sp>
      <p:sp>
        <p:nvSpPr>
          <p:cNvPr id="13" name="Text 10"/>
          <p:cNvSpPr/>
          <p:nvPr/>
        </p:nvSpPr>
        <p:spPr>
          <a:xfrm>
            <a:off x="8421624" y="2514600"/>
            <a:ext cx="3154680" cy="1463040"/>
          </a:xfrm>
          <a:prstGeom prst="rect">
            <a:avLst/>
          </a:prstGeom>
          <a:noFill/>
          <a:ln/>
        </p:spPr>
        <p:txBody>
          <a:bodyPr wrap="square" lIns="0" tIns="0" rIns="0" bIns="0" rtlCol="0" anchor="ctr"/>
          <a:lstStyle/>
          <a:p>
            <a:pPr marL="0" indent="0">
              <a:buNone/>
            </a:pPr>
            <a:r>
              <a:rPr lang="en-US" sz="1350" dirty="0">
                <a:solidFill>
                  <a:srgbClr val="2E2A27"/>
                </a:solidFill>
                <a:latin typeface="Calibri" pitchFamily="34" charset="0"/>
                <a:ea typeface="Calibri" pitchFamily="34" charset="-122"/>
                <a:cs typeface="Calibri" pitchFamily="34" charset="-120"/>
              </a:rPr>
              <a:t>District pulls 150 books “for review” following parent complaints — librarians and English teachers directly implicated.</a:t>
            </a:r>
            <a:endParaRPr lang="en-US" sz="1350" dirty="0"/>
          </a:p>
        </p:txBody>
      </p:sp>
      <p:sp>
        <p:nvSpPr>
          <p:cNvPr id="14" name="Text 11"/>
          <p:cNvSpPr/>
          <p:nvPr/>
        </p:nvSpPr>
        <p:spPr>
          <a:xfrm>
            <a:off x="640080" y="4572000"/>
            <a:ext cx="10881360" cy="1005840"/>
          </a:xfrm>
          <a:prstGeom prst="rect">
            <a:avLst/>
          </a:prstGeom>
          <a:noFill/>
          <a:ln/>
        </p:spPr>
        <p:txBody>
          <a:bodyPr wrap="square" lIns="0" tIns="0" rIns="0" bIns="0" rtlCol="0" anchor="ctr"/>
          <a:lstStyle/>
          <a:p>
            <a:pPr marL="0" indent="0">
              <a:buNone/>
            </a:pPr>
            <a:r>
              <a:rPr lang="en-US" sz="1700" b="1" dirty="0">
                <a:solidFill>
                  <a:srgbClr val="2B2724"/>
                </a:solidFill>
                <a:latin typeface="Calibri" pitchFamily="34" charset="0"/>
                <a:ea typeface="Calibri" pitchFamily="34" charset="-122"/>
                <a:cs typeface="Calibri" pitchFamily="34" charset="-120"/>
              </a:rPr>
              <a:t>These are not just electoral or rhetorical fights. </a:t>
            </a:r>
            <a:r>
              <a:rPr lang="en-US" sz="1700" dirty="0">
                <a:solidFill>
                  <a:srgbClr val="2E2A27"/>
                </a:solidFill>
                <a:latin typeface="Calibri" pitchFamily="34" charset="0"/>
                <a:ea typeface="Calibri" pitchFamily="34" charset="-122"/>
                <a:cs typeface="Calibri" pitchFamily="34" charset="-120"/>
              </a:rPr>
              <a:t>A growing literature shows polarized conflict can degrade institutional capacity through </a:t>
            </a:r>
            <a:r>
              <a:rPr lang="en-US" sz="1700" b="1" dirty="0">
                <a:solidFill>
                  <a:srgbClr val="8C1515"/>
                </a:solidFill>
                <a:latin typeface="Calibri" pitchFamily="34" charset="0"/>
                <a:ea typeface="Calibri" pitchFamily="34" charset="-122"/>
                <a:cs typeface="Calibri" pitchFamily="34" charset="-120"/>
              </a:rPr>
              <a:t>human capital</a:t>
            </a:r>
            <a:r>
              <a:rPr lang="en-US" sz="1700" dirty="0">
                <a:solidFill>
                  <a:srgbClr val="2E2A27"/>
                </a:solidFill>
                <a:latin typeface="Calibri" pitchFamily="34" charset="0"/>
                <a:ea typeface="Calibri" pitchFamily="34" charset="-122"/>
                <a:cs typeface="Calibri" pitchFamily="34" charset="-120"/>
              </a:rPr>
              <a:t> — cumulative shifts in who exits, who enters, and what workforce remains.</a:t>
            </a:r>
            <a:endParaRPr lang="en-US" sz="1700" dirty="0"/>
          </a:p>
        </p:txBody>
      </p:sp>
      <p:sp>
        <p:nvSpPr>
          <p:cNvPr id="15" name="Text 12"/>
          <p:cNvSpPr/>
          <p:nvPr/>
        </p:nvSpPr>
        <p:spPr>
          <a:xfrm>
            <a:off x="640080" y="5989320"/>
            <a:ext cx="10881360" cy="274320"/>
          </a:xfrm>
          <a:prstGeom prst="rect">
            <a:avLst/>
          </a:prstGeom>
          <a:noFill/>
          <a:ln/>
        </p:spPr>
        <p:txBody>
          <a:bodyPr wrap="square" lIns="0" tIns="0" rIns="0" bIns="0" rtlCol="0" anchor="ctr"/>
          <a:lstStyle/>
          <a:p>
            <a:pPr marL="0" indent="0">
              <a:buNone/>
            </a:pPr>
            <a:r>
              <a:rPr lang="en-US" sz="1100" i="1" dirty="0">
                <a:solidFill>
                  <a:srgbClr val="7A736C"/>
                </a:solidFill>
                <a:latin typeface="Calibri" pitchFamily="34" charset="0"/>
                <a:ea typeface="Calibri" pitchFamily="34" charset="-122"/>
                <a:cs typeface="Calibri" pitchFamily="34" charset="-120"/>
              </a:rPr>
              <a:t>Hopkins 2018; Brown et al. 2026; Gailmard &amp; Gailmard 2026; Wirsching 2026</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2B2724"/>
        </a:solidFill>
        <a:effectLst/>
      </p:bgPr>
    </p:bg>
    <p:spTree>
      <p:nvGrpSpPr>
        <p:cNvPr id="1" name=""/>
        <p:cNvGrpSpPr/>
        <p:nvPr/>
      </p:nvGrpSpPr>
      <p:grpSpPr>
        <a:xfrm>
          <a:off x="0" y="0"/>
          <a:ext cx="0" cy="0"/>
          <a:chOff x="0" y="0"/>
          <a:chExt cx="0" cy="0"/>
        </a:xfrm>
      </p:grpSpPr>
      <p:sp>
        <p:nvSpPr>
          <p:cNvPr id="2" name="Text 0"/>
          <p:cNvSpPr/>
          <p:nvPr/>
        </p:nvSpPr>
        <p:spPr>
          <a:xfrm>
            <a:off x="822960" y="1234440"/>
            <a:ext cx="10515600" cy="365760"/>
          </a:xfrm>
          <a:prstGeom prst="rect">
            <a:avLst/>
          </a:prstGeom>
          <a:noFill/>
          <a:ln/>
        </p:spPr>
        <p:txBody>
          <a:bodyPr wrap="square" rtlCol="0" anchor="ctr"/>
          <a:lstStyle/>
          <a:p>
            <a:pPr marL="0" indent="0">
              <a:buNone/>
            </a:pPr>
            <a:r>
              <a:rPr lang="en-US" sz="1300" b="1" kern="0" spc="300" dirty="0">
                <a:solidFill>
                  <a:srgbClr val="C9A227"/>
                </a:solidFill>
                <a:latin typeface="Calibri" pitchFamily="34" charset="0"/>
                <a:ea typeface="Calibri" pitchFamily="34" charset="-122"/>
                <a:cs typeface="Calibri" pitchFamily="34" charset="-120"/>
              </a:rPr>
              <a:t>THE QUESTION</a:t>
            </a:r>
            <a:endParaRPr lang="en-US" sz="1300" dirty="0"/>
          </a:p>
        </p:txBody>
      </p:sp>
      <p:sp>
        <p:nvSpPr>
          <p:cNvPr id="3" name="Text 1"/>
          <p:cNvSpPr/>
          <p:nvPr/>
        </p:nvSpPr>
        <p:spPr>
          <a:xfrm>
            <a:off x="822960" y="1737360"/>
            <a:ext cx="10515600" cy="2011680"/>
          </a:xfrm>
          <a:prstGeom prst="rect">
            <a:avLst/>
          </a:prstGeom>
          <a:noFill/>
          <a:ln/>
        </p:spPr>
        <p:txBody>
          <a:bodyPr wrap="square"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How do cultural conflicts reshape</a:t>
            </a:r>
            <a:endParaRPr lang="en-US" sz="3800" dirty="0"/>
          </a:p>
          <a:p>
            <a:pPr marL="0" indent="0">
              <a:buNone/>
            </a:pPr>
            <a:r>
              <a:rPr lang="en-US" sz="3800" b="1" dirty="0">
                <a:solidFill>
                  <a:srgbClr val="FFFFFF"/>
                </a:solidFill>
                <a:latin typeface="Cambria" pitchFamily="34" charset="0"/>
                <a:ea typeface="Cambria" pitchFamily="34" charset="-122"/>
                <a:cs typeface="Cambria" pitchFamily="34" charset="-120"/>
              </a:rPr>
              <a:t>bureaucratic labor markets?</a:t>
            </a:r>
            <a:endParaRPr lang="en-US" sz="3800" dirty="0"/>
          </a:p>
        </p:txBody>
      </p:sp>
      <p:sp>
        <p:nvSpPr>
          <p:cNvPr id="4" name="Text 2"/>
          <p:cNvSpPr/>
          <p:nvPr/>
        </p:nvSpPr>
        <p:spPr>
          <a:xfrm>
            <a:off x="822960" y="3977640"/>
            <a:ext cx="10058400" cy="1463040"/>
          </a:xfrm>
          <a:prstGeom prst="rect">
            <a:avLst/>
          </a:prstGeom>
          <a:noFill/>
          <a:ln/>
        </p:spPr>
        <p:txBody>
          <a:bodyPr wrap="square" rtlCol="0" anchor="ctr"/>
          <a:lstStyle/>
          <a:p>
            <a:pPr marL="0" indent="0">
              <a:buNone/>
            </a:pPr>
            <a:r>
              <a:rPr lang="en-US" sz="1700" dirty="0">
                <a:solidFill>
                  <a:srgbClr val="D8D2CB"/>
                </a:solidFill>
                <a:latin typeface="Calibri" pitchFamily="34" charset="0"/>
                <a:ea typeface="Calibri" pitchFamily="34" charset="-122"/>
                <a:cs typeface="Calibri" pitchFamily="34" charset="-120"/>
              </a:rPr>
              <a:t>Existing accounts of public-sector selection are anchored in </a:t>
            </a:r>
            <a:r>
              <a:rPr lang="en-US" sz="1700" b="1" i="1" dirty="0">
                <a:solidFill>
                  <a:srgbClr val="D8D2CB"/>
                </a:solidFill>
                <a:latin typeface="Calibri" pitchFamily="34" charset="0"/>
                <a:ea typeface="Calibri" pitchFamily="34" charset="-122"/>
                <a:cs typeface="Calibri" pitchFamily="34" charset="-120"/>
              </a:rPr>
              <a:t>material</a:t>
            </a:r>
            <a:r>
              <a:rPr lang="en-US" sz="1700" dirty="0">
                <a:solidFill>
                  <a:srgbClr val="D8D2CB"/>
                </a:solidFill>
                <a:latin typeface="Calibri" pitchFamily="34" charset="0"/>
                <a:ea typeface="Calibri" pitchFamily="34" charset="-122"/>
                <a:cs typeface="Calibri" pitchFamily="34" charset="-120"/>
              </a:rPr>
              <a:t> factors — pay, pensions, discrete institutional shocks. What's undertheorized: how conflicts over </a:t>
            </a:r>
            <a:r>
              <a:rPr lang="en-US" sz="1700" b="1" dirty="0">
                <a:solidFill>
                  <a:srgbClr val="E8B4B4"/>
                </a:solidFill>
                <a:latin typeface="Calibri" pitchFamily="34" charset="0"/>
                <a:ea typeface="Calibri" pitchFamily="34" charset="-122"/>
                <a:cs typeface="Calibri" pitchFamily="34" charset="-120"/>
              </a:rPr>
              <a:t>values and identity</a:t>
            </a:r>
            <a:r>
              <a:rPr lang="en-US" sz="1700" dirty="0">
                <a:solidFill>
                  <a:srgbClr val="D8D2CB"/>
                </a:solidFill>
                <a:latin typeface="Calibri" pitchFamily="34" charset="0"/>
                <a:ea typeface="Calibri" pitchFamily="34" charset="-122"/>
                <a:cs typeface="Calibri" pitchFamily="34" charset="-120"/>
              </a:rPr>
              <a:t> operate on the deeper motivations that draw workers to public service in the first place.</a:t>
            </a:r>
            <a:endParaRPr lang="en-US"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881360" cy="292608"/>
          </a:xfrm>
          <a:prstGeom prst="rect">
            <a:avLst/>
          </a:prstGeom>
          <a:noFill/>
          <a:ln/>
        </p:spPr>
        <p:txBody>
          <a:bodyPr wrap="square" lIns="0" tIns="0" rIns="0" bIns="0" rtlCol="0" anchor="ctr"/>
          <a:lstStyle/>
          <a:p>
            <a:pPr marL="0" indent="0">
              <a:buNone/>
            </a:pPr>
            <a:r>
              <a:rPr lang="en-US" sz="1100" b="1" kern="0" spc="200" dirty="0">
                <a:solidFill>
                  <a:srgbClr val="8C1515"/>
                </a:solidFill>
                <a:latin typeface="Calibri" pitchFamily="34" charset="0"/>
                <a:ea typeface="Calibri" pitchFamily="34" charset="-122"/>
                <a:cs typeface="Calibri" pitchFamily="34" charset="-120"/>
              </a:rPr>
              <a:t>MOTIVATION</a:t>
            </a:r>
            <a:endParaRPr lang="en-US" sz="110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marL="0" indent="0">
              <a:buNone/>
            </a:pPr>
            <a:r>
              <a:rPr lang="en-US" sz="3000" b="1" dirty="0">
                <a:solidFill>
                  <a:srgbClr val="2B2724"/>
                </a:solidFill>
                <a:latin typeface="Cambria" pitchFamily="34" charset="0"/>
                <a:ea typeface="Cambria" pitchFamily="34" charset="-122"/>
                <a:cs typeface="Cambria" pitchFamily="34" charset="-120"/>
              </a:rPr>
              <a:t>The stakes: teachers are where most Americans meet the state</a:t>
            </a:r>
            <a:endParaRPr lang="en-US" sz="3000" dirty="0"/>
          </a:p>
        </p:txBody>
      </p:sp>
      <p:sp>
        <p:nvSpPr>
          <p:cNvPr id="5" name="Shape 2"/>
          <p:cNvSpPr/>
          <p:nvPr/>
        </p:nvSpPr>
        <p:spPr>
          <a:xfrm>
            <a:off x="822960" y="1783080"/>
            <a:ext cx="3383280" cy="2148840"/>
          </a:xfrm>
          <a:prstGeom prst="roundRect">
            <a:avLst>
              <a:gd name="adj" fmla="val 3404"/>
            </a:avLst>
          </a:prstGeom>
          <a:solidFill>
            <a:srgbClr val="F5F2EE"/>
          </a:solidFill>
          <a:ln w="9525">
            <a:solidFill>
              <a:srgbClr val="E3DDD6"/>
            </a:solidFill>
            <a:prstDash val="solid"/>
          </a:ln>
        </p:spPr>
        <p:txBody>
          <a:bodyPr/>
          <a:lstStyle/>
          <a:p>
            <a:endParaRPr lang="en-US"/>
          </a:p>
        </p:txBody>
      </p:sp>
      <p:sp>
        <p:nvSpPr>
          <p:cNvPr id="6" name="Text 3"/>
          <p:cNvSpPr/>
          <p:nvPr/>
        </p:nvSpPr>
        <p:spPr>
          <a:xfrm>
            <a:off x="822960" y="2011680"/>
            <a:ext cx="3383280" cy="1005840"/>
          </a:xfrm>
          <a:prstGeom prst="rect">
            <a:avLst/>
          </a:prstGeom>
          <a:noFill/>
          <a:ln/>
        </p:spPr>
        <p:txBody>
          <a:bodyPr wrap="square" lIns="0" tIns="0" rIns="0" bIns="0" rtlCol="0" anchor="ctr"/>
          <a:lstStyle/>
          <a:p>
            <a:pPr marL="0" indent="0" algn="ctr">
              <a:buNone/>
            </a:pPr>
            <a:r>
              <a:rPr lang="en-US" sz="5400" b="1" dirty="0">
                <a:solidFill>
                  <a:srgbClr val="8C1515"/>
                </a:solidFill>
                <a:latin typeface="Cambria" pitchFamily="34" charset="0"/>
                <a:ea typeface="Cambria" pitchFamily="34" charset="-122"/>
                <a:cs typeface="Cambria" pitchFamily="34" charset="-120"/>
              </a:rPr>
              <a:t>5.4M</a:t>
            </a:r>
            <a:endParaRPr lang="en-US" sz="5400" dirty="0"/>
          </a:p>
        </p:txBody>
      </p:sp>
      <p:sp>
        <p:nvSpPr>
          <p:cNvPr id="7" name="Text 4"/>
          <p:cNvSpPr/>
          <p:nvPr/>
        </p:nvSpPr>
        <p:spPr>
          <a:xfrm>
            <a:off x="1005840" y="3063240"/>
            <a:ext cx="3017520" cy="777240"/>
          </a:xfrm>
          <a:prstGeom prst="rect">
            <a:avLst/>
          </a:prstGeom>
          <a:noFill/>
          <a:ln/>
        </p:spPr>
        <p:txBody>
          <a:bodyPr wrap="square" lIns="0" tIns="0" rIns="0" bIns="0" rtlCol="0" anchor="ctr"/>
          <a:lstStyle/>
          <a:p>
            <a:pPr marL="0" indent="0" algn="ctr">
              <a:buNone/>
            </a:pPr>
            <a:r>
              <a:rPr lang="en-US" sz="1350" dirty="0">
                <a:solidFill>
                  <a:srgbClr val="2E2A27"/>
                </a:solidFill>
                <a:latin typeface="Calibri" pitchFamily="34" charset="0"/>
                <a:ea typeface="Calibri" pitchFamily="34" charset="-122"/>
                <a:cs typeface="Calibri" pitchFamily="34" charset="-120"/>
              </a:rPr>
              <a:t>Americans teach in</a:t>
            </a:r>
            <a:endParaRPr lang="en-US" sz="1350" dirty="0"/>
          </a:p>
          <a:p>
            <a:pPr marL="0" indent="0" algn="ctr">
              <a:buNone/>
            </a:pPr>
            <a:r>
              <a:rPr lang="en-US" sz="1350" dirty="0">
                <a:solidFill>
                  <a:srgbClr val="2E2A27"/>
                </a:solidFill>
                <a:latin typeface="Calibri" pitchFamily="34" charset="0"/>
                <a:ea typeface="Calibri" pitchFamily="34" charset="-122"/>
                <a:cs typeface="Calibri" pitchFamily="34" charset="-120"/>
              </a:rPr>
              <a:t>K–12 public schools</a:t>
            </a:r>
            <a:endParaRPr lang="en-US" sz="1350" dirty="0"/>
          </a:p>
        </p:txBody>
      </p:sp>
      <p:sp>
        <p:nvSpPr>
          <p:cNvPr id="8" name="Shape 5"/>
          <p:cNvSpPr/>
          <p:nvPr/>
        </p:nvSpPr>
        <p:spPr>
          <a:xfrm>
            <a:off x="4416552" y="1783080"/>
            <a:ext cx="3383280" cy="2148840"/>
          </a:xfrm>
          <a:prstGeom prst="roundRect">
            <a:avLst>
              <a:gd name="adj" fmla="val 3404"/>
            </a:avLst>
          </a:prstGeom>
          <a:solidFill>
            <a:srgbClr val="F5F2EE"/>
          </a:solidFill>
          <a:ln w="9525">
            <a:solidFill>
              <a:srgbClr val="E3DDD6"/>
            </a:solidFill>
            <a:prstDash val="solid"/>
          </a:ln>
        </p:spPr>
        <p:txBody>
          <a:bodyPr/>
          <a:lstStyle/>
          <a:p>
            <a:endParaRPr lang="en-US"/>
          </a:p>
        </p:txBody>
      </p:sp>
      <p:sp>
        <p:nvSpPr>
          <p:cNvPr id="9" name="Text 6"/>
          <p:cNvSpPr/>
          <p:nvPr/>
        </p:nvSpPr>
        <p:spPr>
          <a:xfrm>
            <a:off x="4416552" y="2011680"/>
            <a:ext cx="3383280" cy="1005840"/>
          </a:xfrm>
          <a:prstGeom prst="rect">
            <a:avLst/>
          </a:prstGeom>
          <a:noFill/>
          <a:ln/>
        </p:spPr>
        <p:txBody>
          <a:bodyPr wrap="square" lIns="0" tIns="0" rIns="0" bIns="0" rtlCol="0" anchor="ctr"/>
          <a:lstStyle/>
          <a:p>
            <a:pPr marL="0" indent="0" algn="ctr">
              <a:buNone/>
            </a:pPr>
            <a:r>
              <a:rPr lang="en-US" sz="5400" b="1" dirty="0">
                <a:solidFill>
                  <a:srgbClr val="8C1515"/>
                </a:solidFill>
                <a:latin typeface="Cambria" pitchFamily="34" charset="0"/>
                <a:ea typeface="Cambria" pitchFamily="34" charset="-122"/>
                <a:cs typeface="Cambria" pitchFamily="34" charset="-120"/>
              </a:rPr>
              <a:t>~8%</a:t>
            </a:r>
            <a:endParaRPr lang="en-US" sz="5400" dirty="0"/>
          </a:p>
        </p:txBody>
      </p:sp>
      <p:sp>
        <p:nvSpPr>
          <p:cNvPr id="10" name="Text 7"/>
          <p:cNvSpPr/>
          <p:nvPr/>
        </p:nvSpPr>
        <p:spPr>
          <a:xfrm>
            <a:off x="4599432" y="3063240"/>
            <a:ext cx="3017520" cy="777240"/>
          </a:xfrm>
          <a:prstGeom prst="rect">
            <a:avLst/>
          </a:prstGeom>
          <a:noFill/>
          <a:ln/>
        </p:spPr>
        <p:txBody>
          <a:bodyPr wrap="square" lIns="0" tIns="0" rIns="0" bIns="0" rtlCol="0" anchor="ctr"/>
          <a:lstStyle/>
          <a:p>
            <a:pPr marL="0" indent="0" algn="ctr">
              <a:buNone/>
            </a:pPr>
            <a:r>
              <a:rPr lang="en-US" sz="1350" dirty="0">
                <a:solidFill>
                  <a:srgbClr val="2E2A27"/>
                </a:solidFill>
                <a:latin typeface="Calibri" pitchFamily="34" charset="0"/>
                <a:ea typeface="Calibri" pitchFamily="34" charset="-122"/>
                <a:cs typeface="Calibri" pitchFamily="34" charset="-120"/>
              </a:rPr>
              <a:t>of the college-educated</a:t>
            </a:r>
            <a:endParaRPr lang="en-US" sz="1350" dirty="0"/>
          </a:p>
          <a:p>
            <a:pPr marL="0" indent="0" algn="ctr">
              <a:buNone/>
            </a:pPr>
            <a:r>
              <a:rPr lang="en-US" sz="1350" dirty="0">
                <a:solidFill>
                  <a:srgbClr val="2E2A27"/>
                </a:solidFill>
                <a:latin typeface="Calibri" pitchFamily="34" charset="0"/>
                <a:ea typeface="Calibri" pitchFamily="34" charset="-122"/>
                <a:cs typeface="Calibri" pitchFamily="34" charset="-120"/>
              </a:rPr>
              <a:t>labor force</a:t>
            </a:r>
            <a:endParaRPr lang="en-US" sz="1350" dirty="0"/>
          </a:p>
        </p:txBody>
      </p:sp>
      <p:sp>
        <p:nvSpPr>
          <p:cNvPr id="11" name="Shape 8"/>
          <p:cNvSpPr/>
          <p:nvPr/>
        </p:nvSpPr>
        <p:spPr>
          <a:xfrm>
            <a:off x="8010144" y="1783080"/>
            <a:ext cx="3383280" cy="2148840"/>
          </a:xfrm>
          <a:prstGeom prst="roundRect">
            <a:avLst>
              <a:gd name="adj" fmla="val 3404"/>
            </a:avLst>
          </a:prstGeom>
          <a:solidFill>
            <a:srgbClr val="F5F2EE"/>
          </a:solidFill>
          <a:ln w="9525">
            <a:solidFill>
              <a:srgbClr val="E3DDD6"/>
            </a:solidFill>
            <a:prstDash val="solid"/>
          </a:ln>
        </p:spPr>
        <p:txBody>
          <a:bodyPr/>
          <a:lstStyle/>
          <a:p>
            <a:endParaRPr lang="en-US"/>
          </a:p>
        </p:txBody>
      </p:sp>
      <p:sp>
        <p:nvSpPr>
          <p:cNvPr id="12" name="Text 9"/>
          <p:cNvSpPr/>
          <p:nvPr/>
        </p:nvSpPr>
        <p:spPr>
          <a:xfrm>
            <a:off x="8010144" y="2011680"/>
            <a:ext cx="3383280" cy="1005840"/>
          </a:xfrm>
          <a:prstGeom prst="rect">
            <a:avLst/>
          </a:prstGeom>
          <a:noFill/>
          <a:ln/>
        </p:spPr>
        <p:txBody>
          <a:bodyPr wrap="square" lIns="0" tIns="0" rIns="0" bIns="0" rtlCol="0" anchor="ctr"/>
          <a:lstStyle/>
          <a:p>
            <a:pPr marL="0" indent="0" algn="ctr">
              <a:buNone/>
            </a:pPr>
            <a:r>
              <a:rPr lang="en-US" sz="5400" b="1" dirty="0">
                <a:solidFill>
                  <a:srgbClr val="8C1515"/>
                </a:solidFill>
                <a:latin typeface="Cambria" pitchFamily="34" charset="0"/>
                <a:ea typeface="Cambria" pitchFamily="34" charset="-122"/>
                <a:cs typeface="Cambria" pitchFamily="34" charset="-120"/>
              </a:rPr>
              <a:t>#1</a:t>
            </a:r>
            <a:endParaRPr lang="en-US" sz="5400" dirty="0"/>
          </a:p>
        </p:txBody>
      </p:sp>
      <p:sp>
        <p:nvSpPr>
          <p:cNvPr id="13" name="Text 10"/>
          <p:cNvSpPr/>
          <p:nvPr/>
        </p:nvSpPr>
        <p:spPr>
          <a:xfrm>
            <a:off x="8193024" y="3063240"/>
            <a:ext cx="3017520" cy="777240"/>
          </a:xfrm>
          <a:prstGeom prst="rect">
            <a:avLst/>
          </a:prstGeom>
          <a:noFill/>
          <a:ln/>
        </p:spPr>
        <p:txBody>
          <a:bodyPr wrap="square" lIns="0" tIns="0" rIns="0" bIns="0" rtlCol="0" anchor="ctr"/>
          <a:lstStyle/>
          <a:p>
            <a:pPr marL="0" indent="0" algn="ctr">
              <a:buNone/>
            </a:pPr>
            <a:r>
              <a:rPr lang="en-US" sz="1350" dirty="0">
                <a:solidFill>
                  <a:srgbClr val="2E2A27"/>
                </a:solidFill>
                <a:latin typeface="Calibri" pitchFamily="34" charset="0"/>
                <a:ea typeface="Calibri" pitchFamily="34" charset="-122"/>
                <a:cs typeface="Calibri" pitchFamily="34" charset="-120"/>
              </a:rPr>
              <a:t>largest group of “street-level</a:t>
            </a:r>
            <a:endParaRPr lang="en-US" sz="1350" dirty="0"/>
          </a:p>
          <a:p>
            <a:pPr marL="0" indent="0" algn="ctr">
              <a:buNone/>
            </a:pPr>
            <a:r>
              <a:rPr lang="en-US" sz="1350" dirty="0">
                <a:solidFill>
                  <a:srgbClr val="2E2A27"/>
                </a:solidFill>
                <a:latin typeface="Calibri" pitchFamily="34" charset="0"/>
                <a:ea typeface="Calibri" pitchFamily="34" charset="-122"/>
                <a:cs typeface="Calibri" pitchFamily="34" charset="-120"/>
              </a:rPr>
              <a:t>bureaucrats” in the country</a:t>
            </a:r>
            <a:endParaRPr lang="en-US" sz="1350" dirty="0"/>
          </a:p>
        </p:txBody>
      </p:sp>
      <p:sp>
        <p:nvSpPr>
          <p:cNvPr id="14" name="Text 11"/>
          <p:cNvSpPr/>
          <p:nvPr/>
        </p:nvSpPr>
        <p:spPr>
          <a:xfrm>
            <a:off x="822960" y="4434840"/>
            <a:ext cx="10515600" cy="1371600"/>
          </a:xfrm>
          <a:prstGeom prst="rect">
            <a:avLst/>
          </a:prstGeom>
          <a:noFill/>
          <a:ln/>
        </p:spPr>
        <p:txBody>
          <a:bodyPr wrap="square" lIns="0" tIns="0" rIns="0" bIns="0" rtlCol="0" anchor="ctr"/>
          <a:lstStyle/>
          <a:p>
            <a:pPr marL="0" indent="0">
              <a:buNone/>
            </a:pPr>
            <a:r>
              <a:rPr lang="en-US" sz="1650" b="1" dirty="0">
                <a:solidFill>
                  <a:srgbClr val="2B2724"/>
                </a:solidFill>
                <a:latin typeface="Calibri" pitchFamily="34" charset="0"/>
                <a:ea typeface="Calibri" pitchFamily="34" charset="-122"/>
                <a:cs typeface="Calibri" pitchFamily="34" charset="-120"/>
              </a:rPr>
              <a:t>Downstream: </a:t>
            </a:r>
            <a:r>
              <a:rPr lang="en-US" sz="1650" dirty="0">
                <a:solidFill>
                  <a:srgbClr val="2E2A27"/>
                </a:solidFill>
                <a:latin typeface="Calibri" pitchFamily="34" charset="0"/>
                <a:ea typeface="Calibri" pitchFamily="34" charset="-122"/>
                <a:cs typeface="Calibri" pitchFamily="34" charset="-120"/>
              </a:rPr>
              <a:t>teachers shape both </a:t>
            </a:r>
            <a:r>
              <a:rPr lang="en-US" sz="1650" b="1" dirty="0">
                <a:solidFill>
                  <a:srgbClr val="2E2A27"/>
                </a:solidFill>
                <a:latin typeface="Calibri" pitchFamily="34" charset="0"/>
                <a:ea typeface="Calibri" pitchFamily="34" charset="-122"/>
                <a:cs typeface="Calibri" pitchFamily="34" charset="-120"/>
              </a:rPr>
              <a:t>educational outcomes</a:t>
            </a:r>
            <a:r>
              <a:rPr lang="en-US" sz="1650" dirty="0">
                <a:solidFill>
                  <a:srgbClr val="2E2A27"/>
                </a:solidFill>
                <a:latin typeface="Calibri" pitchFamily="34" charset="0"/>
                <a:ea typeface="Calibri" pitchFamily="34" charset="-122"/>
                <a:cs typeface="Calibri" pitchFamily="34" charset="-120"/>
              </a:rPr>
              <a:t> (Chetty, Friedman &amp; Rockoff 2014; Kraft et al. 2016) and the </a:t>
            </a:r>
            <a:r>
              <a:rPr lang="en-US" sz="1650" b="1" dirty="0">
                <a:solidFill>
                  <a:srgbClr val="2E2A27"/>
                </a:solidFill>
                <a:latin typeface="Calibri" pitchFamily="34" charset="0"/>
                <a:ea typeface="Calibri" pitchFamily="34" charset="-122"/>
                <a:cs typeface="Calibri" pitchFamily="34" charset="-120"/>
              </a:rPr>
              <a:t>political socialization of youth</a:t>
            </a:r>
            <a:r>
              <a:rPr lang="en-US" sz="1650" dirty="0">
                <a:solidFill>
                  <a:srgbClr val="2E2A27"/>
                </a:solidFill>
                <a:latin typeface="Calibri" pitchFamily="34" charset="0"/>
                <a:ea typeface="Calibri" pitchFamily="34" charset="-122"/>
                <a:cs typeface="Calibri" pitchFamily="34" charset="-120"/>
              </a:rPr>
              <a:t> (Sapiro 2004; Paglayan 2026). Conflict-driven selection into and out of teaching is therefore a question of state capacity.</a:t>
            </a:r>
            <a:endParaRPr lang="en-US" sz="1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881360" cy="292608"/>
          </a:xfrm>
          <a:prstGeom prst="rect">
            <a:avLst/>
          </a:prstGeom>
          <a:noFill/>
          <a:ln/>
        </p:spPr>
        <p:txBody>
          <a:bodyPr wrap="square" lIns="0" tIns="0" rIns="0" bIns="0" rtlCol="0" anchor="ctr"/>
          <a:lstStyle/>
          <a:p>
            <a:pPr marL="0" indent="0">
              <a:buNone/>
            </a:pPr>
            <a:r>
              <a:rPr lang="en-US" sz="1100" b="1" kern="0" spc="200" dirty="0">
                <a:solidFill>
                  <a:srgbClr val="8C1515"/>
                </a:solidFill>
                <a:latin typeface="Calibri" pitchFamily="34" charset="0"/>
                <a:ea typeface="Calibri" pitchFamily="34" charset="-122"/>
                <a:cs typeface="Calibri" pitchFamily="34" charset="-120"/>
              </a:rPr>
              <a:t>THEORY</a:t>
            </a:r>
            <a:endParaRPr lang="en-US" sz="110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marL="0" indent="0">
              <a:buNone/>
            </a:pPr>
            <a:r>
              <a:rPr lang="en-US" sz="3000" b="1" dirty="0">
                <a:solidFill>
                  <a:srgbClr val="2B2724"/>
                </a:solidFill>
                <a:latin typeface="Cambria" pitchFamily="34" charset="0"/>
                <a:ea typeface="Cambria" pitchFamily="34" charset="-122"/>
                <a:cs typeface="Cambria" pitchFamily="34" charset="-120"/>
              </a:rPr>
              <a:t>Theory, part 1: discretion is the job, not a perk of it</a:t>
            </a:r>
            <a:endParaRPr lang="en-US" sz="3000" dirty="0"/>
          </a:p>
        </p:txBody>
      </p:sp>
      <p:sp>
        <p:nvSpPr>
          <p:cNvPr id="5" name="Shape 2"/>
          <p:cNvSpPr/>
          <p:nvPr/>
        </p:nvSpPr>
        <p:spPr>
          <a:xfrm>
            <a:off x="640080" y="1737360"/>
            <a:ext cx="5440680" cy="4114800"/>
          </a:xfrm>
          <a:prstGeom prst="roundRect">
            <a:avLst>
              <a:gd name="adj" fmla="val 1778"/>
            </a:avLst>
          </a:prstGeom>
          <a:solidFill>
            <a:srgbClr val="F5F2EE"/>
          </a:solidFill>
          <a:ln w="9525">
            <a:solidFill>
              <a:srgbClr val="E3DDD6"/>
            </a:solidFill>
            <a:prstDash val="solid"/>
          </a:ln>
        </p:spPr>
        <p:txBody>
          <a:bodyPr/>
          <a:lstStyle/>
          <a:p>
            <a:endParaRPr lang="en-US"/>
          </a:p>
        </p:txBody>
      </p:sp>
      <p:sp>
        <p:nvSpPr>
          <p:cNvPr id="6" name="Text 3"/>
          <p:cNvSpPr/>
          <p:nvPr/>
        </p:nvSpPr>
        <p:spPr>
          <a:xfrm>
            <a:off x="914400" y="1965960"/>
            <a:ext cx="4846320" cy="457200"/>
          </a:xfrm>
          <a:prstGeom prst="rect">
            <a:avLst/>
          </a:prstGeom>
          <a:noFill/>
          <a:ln/>
        </p:spPr>
        <p:txBody>
          <a:bodyPr wrap="square" lIns="0" tIns="0" rIns="0" bIns="0" rtlCol="0" anchor="ctr"/>
          <a:lstStyle/>
          <a:p>
            <a:pPr marL="0" indent="0">
              <a:buNone/>
            </a:pPr>
            <a:r>
              <a:rPr lang="en-US" sz="1900" b="1" dirty="0">
                <a:solidFill>
                  <a:srgbClr val="2B2724"/>
                </a:solidFill>
                <a:latin typeface="Cambria" pitchFamily="34" charset="0"/>
                <a:ea typeface="Cambria" pitchFamily="34" charset="-122"/>
                <a:cs typeface="Cambria" pitchFamily="34" charset="-120"/>
              </a:rPr>
              <a:t>Street-level bureaucrats</a:t>
            </a:r>
            <a:endParaRPr lang="en-US" sz="1900" dirty="0"/>
          </a:p>
        </p:txBody>
      </p:sp>
      <p:sp>
        <p:nvSpPr>
          <p:cNvPr id="7" name="Text 4"/>
          <p:cNvSpPr/>
          <p:nvPr/>
        </p:nvSpPr>
        <p:spPr>
          <a:xfrm>
            <a:off x="914400" y="2468880"/>
            <a:ext cx="4892040" cy="3108960"/>
          </a:xfrm>
          <a:prstGeom prst="rect">
            <a:avLst/>
          </a:prstGeom>
          <a:noFill/>
          <a:ln/>
        </p:spPr>
        <p:txBody>
          <a:bodyPr wrap="square" lIns="0" tIns="0" rIns="0" bIns="0" rtlCol="0" anchor="ctr"/>
          <a:lstStyle/>
          <a:p>
            <a:pPr marL="0" indent="0">
              <a:buNone/>
            </a:pPr>
            <a:r>
              <a:rPr lang="en-US" sz="1450" dirty="0">
                <a:solidFill>
                  <a:srgbClr val="2E2A27"/>
                </a:solidFill>
                <a:latin typeface="Calibri" pitchFamily="34" charset="0"/>
                <a:ea typeface="Calibri" pitchFamily="34" charset="-122"/>
                <a:cs typeface="Calibri" pitchFamily="34" charset="-120"/>
              </a:rPr>
              <a:t>Workers who encounter citizens directly exercise judgment that is </a:t>
            </a:r>
            <a:r>
              <a:rPr lang="en-US" sz="1450" b="1" i="1" dirty="0">
                <a:solidFill>
                  <a:srgbClr val="2E2A27"/>
                </a:solidFill>
                <a:latin typeface="Calibri" pitchFamily="34" charset="0"/>
                <a:ea typeface="Calibri" pitchFamily="34" charset="-122"/>
                <a:cs typeface="Calibri" pitchFamily="34" charset="-120"/>
              </a:rPr>
              <a:t>constitutive</a:t>
            </a:r>
            <a:r>
              <a:rPr lang="en-US" sz="1450" dirty="0">
                <a:solidFill>
                  <a:srgbClr val="2E2A27"/>
                </a:solidFill>
                <a:latin typeface="Calibri" pitchFamily="34" charset="0"/>
                <a:ea typeface="Calibri" pitchFamily="34" charset="-122"/>
                <a:cs typeface="Calibri" pitchFamily="34" charset="-120"/>
              </a:rPr>
              <a:t> of the service itself — a teacher's choice of materials, a social worker's intervention, an officer's handling of a confrontation.</a:t>
            </a:r>
            <a:endParaRPr lang="en-US" sz="1450" dirty="0"/>
          </a:p>
          <a:p>
            <a:pPr marL="0" indent="0">
              <a:buNone/>
            </a:pPr>
            <a:endParaRPr lang="en-US" sz="1450" dirty="0"/>
          </a:p>
          <a:p>
            <a:pPr marL="0" indent="0">
              <a:buNone/>
            </a:pPr>
            <a:r>
              <a:rPr lang="en-US" sz="1150" i="1" dirty="0">
                <a:solidFill>
                  <a:srgbClr val="7A736C"/>
                </a:solidFill>
                <a:latin typeface="Calibri" pitchFamily="34" charset="0"/>
                <a:ea typeface="Calibri" pitchFamily="34" charset="-122"/>
                <a:cs typeface="Calibri" pitchFamily="34" charset="-120"/>
              </a:rPr>
              <a:t>Lipsky 1980; Maynard-Moody &amp; Musheno 2003</a:t>
            </a:r>
            <a:endParaRPr lang="en-US" sz="1450" dirty="0"/>
          </a:p>
        </p:txBody>
      </p:sp>
      <p:sp>
        <p:nvSpPr>
          <p:cNvPr id="8" name="Shape 5"/>
          <p:cNvSpPr/>
          <p:nvPr/>
        </p:nvSpPr>
        <p:spPr>
          <a:xfrm>
            <a:off x="6355080" y="1737360"/>
            <a:ext cx="5166360" cy="4114800"/>
          </a:xfrm>
          <a:prstGeom prst="roundRect">
            <a:avLst>
              <a:gd name="adj" fmla="val 1778"/>
            </a:avLst>
          </a:prstGeom>
          <a:solidFill>
            <a:srgbClr val="F5F2EE"/>
          </a:solidFill>
          <a:ln w="9525">
            <a:solidFill>
              <a:srgbClr val="E3DDD6"/>
            </a:solidFill>
            <a:prstDash val="solid"/>
          </a:ln>
        </p:spPr>
        <p:txBody>
          <a:bodyPr/>
          <a:lstStyle/>
          <a:p>
            <a:endParaRPr lang="en-US"/>
          </a:p>
        </p:txBody>
      </p:sp>
      <p:sp>
        <p:nvSpPr>
          <p:cNvPr id="9" name="Text 6"/>
          <p:cNvSpPr/>
          <p:nvPr/>
        </p:nvSpPr>
        <p:spPr>
          <a:xfrm>
            <a:off x="6629400" y="1965960"/>
            <a:ext cx="4663440" cy="457200"/>
          </a:xfrm>
          <a:prstGeom prst="rect">
            <a:avLst/>
          </a:prstGeom>
          <a:noFill/>
          <a:ln/>
        </p:spPr>
        <p:txBody>
          <a:bodyPr wrap="square" lIns="0" tIns="0" rIns="0" bIns="0" rtlCol="0" anchor="ctr"/>
          <a:lstStyle/>
          <a:p>
            <a:pPr marL="0" indent="0">
              <a:buNone/>
            </a:pPr>
            <a:r>
              <a:rPr lang="en-US" sz="1900" b="1" dirty="0">
                <a:solidFill>
                  <a:srgbClr val="2B2724"/>
                </a:solidFill>
                <a:latin typeface="Cambria" pitchFamily="34" charset="0"/>
                <a:ea typeface="Cambria" pitchFamily="34" charset="-122"/>
                <a:cs typeface="Cambria" pitchFamily="34" charset="-120"/>
              </a:rPr>
              <a:t>Public service motivation</a:t>
            </a:r>
            <a:endParaRPr lang="en-US" sz="1900" dirty="0"/>
          </a:p>
        </p:txBody>
      </p:sp>
      <p:sp>
        <p:nvSpPr>
          <p:cNvPr id="10" name="Text 7"/>
          <p:cNvSpPr/>
          <p:nvPr/>
        </p:nvSpPr>
        <p:spPr>
          <a:xfrm>
            <a:off x="6629400" y="2468880"/>
            <a:ext cx="4617720" cy="3108960"/>
          </a:xfrm>
          <a:prstGeom prst="rect">
            <a:avLst/>
          </a:prstGeom>
          <a:noFill/>
          <a:ln/>
        </p:spPr>
        <p:txBody>
          <a:bodyPr wrap="square" lIns="0" tIns="0" rIns="0" bIns="0" rtlCol="0" anchor="ctr"/>
          <a:lstStyle/>
          <a:p>
            <a:pPr marL="0" indent="0">
              <a:buNone/>
            </a:pPr>
            <a:r>
              <a:rPr lang="en-US" sz="1450" dirty="0">
                <a:solidFill>
                  <a:srgbClr val="2E2A27"/>
                </a:solidFill>
                <a:latin typeface="Calibri" pitchFamily="34" charset="0"/>
                <a:ea typeface="Calibri" pitchFamily="34" charset="-122"/>
                <a:cs typeface="Calibri" pitchFamily="34" charset="-120"/>
              </a:rPr>
              <a:t>High-PSM workers draw intrinsic compensation from work experienced as </a:t>
            </a:r>
            <a:r>
              <a:rPr lang="en-US" sz="1450" b="1" dirty="0">
                <a:solidFill>
                  <a:srgbClr val="2E2A27"/>
                </a:solidFill>
                <a:latin typeface="Calibri" pitchFamily="34" charset="0"/>
                <a:ea typeface="Calibri" pitchFamily="34" charset="-122"/>
                <a:cs typeface="Calibri" pitchFamily="34" charset="-120"/>
              </a:rPr>
              <a:t>meaningful, purposive, and identity-aligned</a:t>
            </a:r>
            <a:r>
              <a:rPr lang="en-US" sz="1450" dirty="0">
                <a:solidFill>
                  <a:srgbClr val="2E2A27"/>
                </a:solidFill>
                <a:latin typeface="Calibri" pitchFamily="34" charset="0"/>
                <a:ea typeface="Calibri" pitchFamily="34" charset="-122"/>
                <a:cs typeface="Calibri" pitchFamily="34" charset="-120"/>
              </a:rPr>
              <a:t> — shaping recruitment, retention, and effort in ways wages alone cannot explain.</a:t>
            </a:r>
            <a:endParaRPr lang="en-US" sz="1450" dirty="0"/>
          </a:p>
          <a:p>
            <a:pPr marL="0" indent="0">
              <a:buNone/>
            </a:pPr>
            <a:endParaRPr lang="en-US" sz="1450" dirty="0"/>
          </a:p>
          <a:p>
            <a:pPr marL="0" indent="0">
              <a:buNone/>
            </a:pPr>
            <a:r>
              <a:rPr lang="en-US" sz="1150" i="1" dirty="0">
                <a:solidFill>
                  <a:srgbClr val="7A736C"/>
                </a:solidFill>
                <a:latin typeface="Calibri" pitchFamily="34" charset="0"/>
                <a:ea typeface="Calibri" pitchFamily="34" charset="-122"/>
                <a:cs typeface="Calibri" pitchFamily="34" charset="-120"/>
              </a:rPr>
              <a:t>Perry &amp; Wise 1990; Besley &amp; Ghatak 2005; Gailmard &amp; Patty 2007; Honig 2024</a:t>
            </a:r>
            <a:endParaRPr lang="en-US" sz="1450" dirty="0"/>
          </a:p>
        </p:txBody>
      </p:sp>
      <p:sp>
        <p:nvSpPr>
          <p:cNvPr id="11" name="Text 8"/>
          <p:cNvSpPr/>
          <p:nvPr/>
        </p:nvSpPr>
        <p:spPr>
          <a:xfrm>
            <a:off x="640080" y="6126480"/>
            <a:ext cx="10881360" cy="411480"/>
          </a:xfrm>
          <a:prstGeom prst="rect">
            <a:avLst/>
          </a:prstGeom>
          <a:noFill/>
          <a:ln/>
        </p:spPr>
        <p:txBody>
          <a:bodyPr wrap="square" lIns="0" tIns="0" rIns="0" bIns="0" rtlCol="0" anchor="ctr"/>
          <a:lstStyle/>
          <a:p>
            <a:pPr marL="0" indent="0">
              <a:buNone/>
            </a:pPr>
            <a:r>
              <a:rPr lang="en-US" sz="1550" b="1" i="1" dirty="0">
                <a:solidFill>
                  <a:srgbClr val="8C1515"/>
                </a:solidFill>
                <a:latin typeface="Cambria" pitchFamily="34" charset="0"/>
                <a:ea typeface="Cambria" pitchFamily="34" charset="-122"/>
                <a:cs typeface="Cambria" pitchFamily="34" charset="-120"/>
              </a:rPr>
              <a:t>Professional discretion is a channel through which mission value is produced — and part of the pay.</a:t>
            </a:r>
            <a:endParaRPr lang="en-US" sz="1550" dirty="0"/>
          </a:p>
        </p:txBody>
      </p:sp>
    </p:spTree>
  </p:cSld>
  <p:clrMapOvr>
    <a:masterClrMapping/>
  </p:clrMapOvr>
  <p:extLst/>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881360" cy="292608"/>
          </a:xfrm>
          <a:prstGeom prst="rect">
            <a:avLst/>
          </a:prstGeom>
          <a:noFill/>
          <a:ln/>
        </p:spPr>
        <p:txBody>
          <a:bodyPr wrap="square" lIns="0" tIns="0" rIns="0" bIns="0" rtlCol="0" anchor="ctr"/>
          <a:lstStyle/>
          <a:p>
            <a:pPr marL="0" indent="0">
              <a:buNone/>
            </a:pPr>
            <a:r>
              <a:rPr lang="en-US" sz="1100" b="1" kern="0" spc="200" dirty="0">
                <a:solidFill>
                  <a:srgbClr val="8C1515"/>
                </a:solidFill>
                <a:latin typeface="Calibri" pitchFamily="34" charset="0"/>
                <a:ea typeface="Calibri" pitchFamily="34" charset="-122"/>
                <a:cs typeface="Calibri" pitchFamily="34" charset="-120"/>
              </a:rPr>
              <a:t>THEORY</a:t>
            </a:r>
            <a:endParaRPr lang="en-US" sz="110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marL="0" indent="0">
              <a:buNone/>
            </a:pPr>
            <a:r>
              <a:rPr lang="en-US" sz="3000" b="1" dirty="0">
                <a:solidFill>
                  <a:srgbClr val="2B2724"/>
                </a:solidFill>
                <a:latin typeface="Cambria" pitchFamily="34" charset="0"/>
                <a:ea typeface="Cambria" pitchFamily="34" charset="-122"/>
                <a:cs typeface="Cambria" pitchFamily="34" charset="-120"/>
              </a:rPr>
              <a:t>The argument: cultural conflict as a non-material tax on the job</a:t>
            </a:r>
            <a:endParaRPr lang="en-US" sz="3000" dirty="0"/>
          </a:p>
        </p:txBody>
      </p:sp>
      <p:sp>
        <p:nvSpPr>
          <p:cNvPr id="5" name="Shape 2"/>
          <p:cNvSpPr/>
          <p:nvPr/>
        </p:nvSpPr>
        <p:spPr>
          <a:xfrm>
            <a:off x="640080" y="1783080"/>
            <a:ext cx="10908792" cy="1600200"/>
          </a:xfrm>
          <a:prstGeom prst="roundRect">
            <a:avLst>
              <a:gd name="adj" fmla="val 4571"/>
            </a:avLst>
          </a:prstGeom>
          <a:solidFill>
            <a:srgbClr val="FBF7F3"/>
          </a:solidFill>
          <a:ln w="9525">
            <a:solidFill>
              <a:srgbClr val="E3DDD6"/>
            </a:solidFill>
            <a:prstDash val="solid"/>
          </a:ln>
        </p:spPr>
        <p:txBody>
          <a:bodyPr/>
          <a:lstStyle/>
          <a:p>
            <a:endParaRPr lang="en-US"/>
          </a:p>
        </p:txBody>
      </p:sp>
      <p:sp>
        <p:nvSpPr>
          <p:cNvPr id="6" name="Text 3"/>
          <p:cNvSpPr/>
          <p:nvPr/>
        </p:nvSpPr>
        <p:spPr>
          <a:xfrm>
            <a:off x="914400" y="1965960"/>
            <a:ext cx="10332720" cy="548640"/>
          </a:xfrm>
          <a:prstGeom prst="rect">
            <a:avLst/>
          </a:prstGeom>
          <a:noFill/>
          <a:ln/>
        </p:spPr>
        <p:txBody>
          <a:bodyPr wrap="square" lIns="0" tIns="0" rIns="0" bIns="0" rtlCol="0" anchor="ctr"/>
          <a:lstStyle/>
          <a:p>
            <a:pPr marL="0" indent="0">
              <a:buNone/>
            </a:pPr>
            <a:r>
              <a:rPr lang="en-US" sz="1700" b="1" dirty="0">
                <a:solidFill>
                  <a:srgbClr val="2B2724"/>
                </a:solidFill>
                <a:latin typeface="Calibri" pitchFamily="34" charset="0"/>
                <a:ea typeface="Calibri" pitchFamily="34" charset="-122"/>
                <a:cs typeface="Calibri" pitchFamily="34" charset="-120"/>
              </a:rPr>
              <a:t>Stay while:   </a:t>
            </a:r>
            <a:r>
              <a:rPr lang="en-US" sz="1900" i="1" dirty="0">
                <a:solidFill>
                  <a:srgbClr val="8C1515"/>
                </a:solidFill>
                <a:latin typeface="Cambria" pitchFamily="34" charset="0"/>
                <a:ea typeface="Cambria" pitchFamily="34" charset="-122"/>
                <a:cs typeface="Cambria" pitchFamily="34" charset="-120"/>
              </a:rPr>
              <a:t>wage  +  mission value (× PSM intensity)  −  discretion-reduction cost   &gt;   outside option</a:t>
            </a:r>
            <a:endParaRPr lang="en-US" sz="1700" dirty="0"/>
          </a:p>
        </p:txBody>
      </p:sp>
      <p:sp>
        <p:nvSpPr>
          <p:cNvPr id="7" name="Text 4"/>
          <p:cNvSpPr/>
          <p:nvPr/>
        </p:nvSpPr>
        <p:spPr>
          <a:xfrm>
            <a:off x="914400" y="2606040"/>
            <a:ext cx="10332720" cy="548640"/>
          </a:xfrm>
          <a:prstGeom prst="rect">
            <a:avLst/>
          </a:prstGeom>
          <a:noFill/>
          <a:ln/>
        </p:spPr>
        <p:txBody>
          <a:bodyPr wrap="square" lIns="0" tIns="0" rIns="0" bIns="0" rtlCol="0" anchor="ctr"/>
          <a:lstStyle/>
          <a:p>
            <a:pPr marL="0" indent="0">
              <a:buNone/>
            </a:pPr>
            <a:r>
              <a:rPr lang="en-US" sz="1450" dirty="0">
                <a:solidFill>
                  <a:srgbClr val="7A736C"/>
                </a:solidFill>
                <a:latin typeface="Calibri" pitchFamily="34" charset="0"/>
                <a:ea typeface="Calibri" pitchFamily="34" charset="-122"/>
                <a:cs typeface="Calibri" pitchFamily="34" charset="-120"/>
              </a:rPr>
              <a:t>A loose framework, not a formal model: when conflict shrinks discretion, it shrinks the mission-value term — the part of compensation money never covered.</a:t>
            </a:r>
            <a:endParaRPr lang="en-US" sz="1450" dirty="0"/>
          </a:p>
        </p:txBody>
      </p:sp>
      <p:sp>
        <p:nvSpPr>
          <p:cNvPr id="8" name="Text 5"/>
          <p:cNvSpPr/>
          <p:nvPr/>
        </p:nvSpPr>
        <p:spPr>
          <a:xfrm>
            <a:off x="640080" y="3749040"/>
            <a:ext cx="3657600" cy="411480"/>
          </a:xfrm>
          <a:prstGeom prst="rect">
            <a:avLst/>
          </a:prstGeom>
          <a:noFill/>
          <a:ln/>
        </p:spPr>
        <p:txBody>
          <a:bodyPr wrap="square" lIns="0" tIns="0" rIns="0" bIns="0" rtlCol="0" anchor="ctr"/>
          <a:lstStyle/>
          <a:p>
            <a:pPr marL="0" indent="0">
              <a:buNone/>
            </a:pPr>
            <a:r>
              <a:rPr lang="en-US" sz="1700" b="1" dirty="0">
                <a:solidFill>
                  <a:srgbClr val="2B2724"/>
                </a:solidFill>
                <a:latin typeface="Cambria" pitchFamily="34" charset="0"/>
                <a:ea typeface="Cambria" pitchFamily="34" charset="-122"/>
                <a:cs typeface="Cambria" pitchFamily="34" charset="-120"/>
              </a:rPr>
              <a:t>Scope condition</a:t>
            </a:r>
            <a:endParaRPr lang="en-US" sz="1700" dirty="0"/>
          </a:p>
        </p:txBody>
      </p:sp>
      <p:sp>
        <p:nvSpPr>
          <p:cNvPr id="9" name="Text 6"/>
          <p:cNvSpPr/>
          <p:nvPr/>
        </p:nvSpPr>
        <p:spPr>
          <a:xfrm>
            <a:off x="640080" y="4206240"/>
            <a:ext cx="10881360" cy="1005840"/>
          </a:xfrm>
          <a:prstGeom prst="rect">
            <a:avLst/>
          </a:prstGeom>
          <a:noFill/>
          <a:ln/>
        </p:spPr>
        <p:txBody>
          <a:bodyPr wrap="square" lIns="0" tIns="0" rIns="0" bIns="0" rtlCol="0" anchor="ctr"/>
          <a:lstStyle/>
          <a:p>
            <a:pPr marL="0" indent="0">
              <a:buNone/>
            </a:pPr>
            <a:r>
              <a:rPr lang="en-US" sz="1600" dirty="0">
                <a:solidFill>
                  <a:srgbClr val="2E2A27"/>
                </a:solidFill>
                <a:latin typeface="Calibri" pitchFamily="34" charset="0"/>
                <a:ea typeface="Calibri" pitchFamily="34" charset="-122"/>
                <a:cs typeface="Calibri" pitchFamily="34" charset="-120"/>
              </a:rPr>
              <a:t>The conflict must make </a:t>
            </a:r>
            <a:r>
              <a:rPr lang="en-US" sz="1600" b="1" dirty="0">
                <a:solidFill>
                  <a:srgbClr val="2E2A27"/>
                </a:solidFill>
                <a:latin typeface="Calibri" pitchFamily="34" charset="0"/>
                <a:ea typeface="Calibri" pitchFamily="34" charset="-122"/>
                <a:cs typeface="Calibri" pitchFamily="34" charset="-120"/>
              </a:rPr>
              <a:t>professional discretion itself the object of restriction</a:t>
            </a:r>
            <a:r>
              <a:rPr lang="en-US" sz="1600" dirty="0">
                <a:solidFill>
                  <a:srgbClr val="2E2A27"/>
                </a:solidFill>
                <a:latin typeface="Calibri" pitchFamily="34" charset="0"/>
                <a:ea typeface="Calibri" pitchFamily="34" charset="-122"/>
                <a:cs typeface="Calibri" pitchFamily="34" charset="-120"/>
              </a:rPr>
              <a:t> — contesting not only what workers may do, but whether their doing it was legitimate in the first place. A hostile climate or a resource cut is not enough.</a:t>
            </a:r>
            <a:endParaRPr lang="en-US" sz="1600" dirty="0"/>
          </a:p>
        </p:txBody>
      </p:sp>
      <p:sp>
        <p:nvSpPr>
          <p:cNvPr id="10" name="Text 7"/>
          <p:cNvSpPr/>
          <p:nvPr/>
        </p:nvSpPr>
        <p:spPr>
          <a:xfrm>
            <a:off x="640080" y="5623560"/>
            <a:ext cx="10881360" cy="548640"/>
          </a:xfrm>
          <a:prstGeom prst="rect">
            <a:avLst/>
          </a:prstGeom>
          <a:noFill/>
          <a:ln/>
        </p:spPr>
        <p:txBody>
          <a:bodyPr wrap="square" lIns="0" tIns="0" rIns="0" bIns="0" rtlCol="0" anchor="ctr"/>
          <a:lstStyle/>
          <a:p>
            <a:pPr marL="0" indent="0">
              <a:buNone/>
            </a:pPr>
            <a:r>
              <a:rPr lang="en-US" sz="1200" i="1" dirty="0">
                <a:solidFill>
                  <a:srgbClr val="7A736C"/>
                </a:solidFill>
                <a:latin typeface="Calibri" pitchFamily="34" charset="0"/>
                <a:ea typeface="Calibri" pitchFamily="34" charset="-122"/>
                <a:cs typeface="Calibri" pitchFamily="34" charset="-120"/>
              </a:rPr>
              <a:t>Cultural conflicts = contests over “basic value orientations” and the “boundaries” of legitimate opinion — Hunter 1992; Jacoby 2014; Wildavsky 1987</a:t>
            </a:r>
            <a:endParaRPr lang="en-US" sz="1200" dirty="0"/>
          </a:p>
        </p:txBody>
      </p:sp>
    </p:spTree>
  </p:cSld>
  <p:clrMapOvr>
    <a:masterClrMapping/>
  </p:clrMapOvr>
  <p:extLst/>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881360" cy="292608"/>
          </a:xfrm>
          <a:prstGeom prst="rect">
            <a:avLst/>
          </a:prstGeom>
          <a:noFill/>
          <a:ln/>
        </p:spPr>
        <p:txBody>
          <a:bodyPr wrap="square" lIns="0" tIns="0" rIns="0" bIns="0" rtlCol="0" anchor="ctr"/>
          <a:lstStyle/>
          <a:p>
            <a:pPr marL="0" indent="0">
              <a:buNone/>
            </a:pPr>
            <a:r>
              <a:rPr lang="en-US" sz="1100" b="1" kern="0" spc="200" dirty="0">
                <a:solidFill>
                  <a:srgbClr val="8C1515"/>
                </a:solidFill>
                <a:latin typeface="Calibri" pitchFamily="34" charset="0"/>
                <a:ea typeface="Calibri" pitchFamily="34" charset="-122"/>
                <a:cs typeface="Calibri" pitchFamily="34" charset="-120"/>
              </a:rPr>
              <a:t>THEORY</a:t>
            </a:r>
            <a:endParaRPr lang="en-US" sz="110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marL="0" indent="0">
              <a:buNone/>
            </a:pPr>
            <a:r>
              <a:rPr lang="en-US" sz="3000" b="1" dirty="0">
                <a:solidFill>
                  <a:srgbClr val="2B2724"/>
                </a:solidFill>
                <a:latin typeface="Cambria" pitchFamily="34" charset="0"/>
                <a:ea typeface="Cambria" pitchFamily="34" charset="-122"/>
                <a:cs typeface="Cambria" pitchFamily="34" charset="-120"/>
              </a:rPr>
              <a:t>Two channels from conflict to cost</a:t>
            </a:r>
            <a:endParaRPr lang="en-US" sz="3000" dirty="0"/>
          </a:p>
        </p:txBody>
      </p:sp>
      <p:sp>
        <p:nvSpPr>
          <p:cNvPr id="5" name="Shape 2"/>
          <p:cNvSpPr/>
          <p:nvPr/>
        </p:nvSpPr>
        <p:spPr>
          <a:xfrm>
            <a:off x="822960" y="1920240"/>
            <a:ext cx="384048" cy="384048"/>
          </a:xfrm>
          <a:prstGeom prst="ellipse">
            <a:avLst/>
          </a:prstGeom>
          <a:solidFill>
            <a:srgbClr val="8C1515"/>
          </a:solidFill>
          <a:ln/>
        </p:spPr>
        <p:txBody>
          <a:bodyPr/>
          <a:lstStyle/>
          <a:p>
            <a:endParaRPr lang="en-US"/>
          </a:p>
        </p:txBody>
      </p:sp>
      <p:sp>
        <p:nvSpPr>
          <p:cNvPr id="6" name="Text 3"/>
          <p:cNvSpPr/>
          <p:nvPr/>
        </p:nvSpPr>
        <p:spPr>
          <a:xfrm>
            <a:off x="822960" y="1920240"/>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4"/>
          <p:cNvSpPr/>
          <p:nvPr/>
        </p:nvSpPr>
        <p:spPr>
          <a:xfrm>
            <a:off x="1417320" y="1856232"/>
            <a:ext cx="9966960" cy="457200"/>
          </a:xfrm>
          <a:prstGeom prst="rect">
            <a:avLst/>
          </a:prstGeom>
          <a:noFill/>
          <a:ln/>
        </p:spPr>
        <p:txBody>
          <a:bodyPr wrap="square" lIns="0" tIns="0" rIns="0" bIns="0" rtlCol="0" anchor="ctr"/>
          <a:lstStyle/>
          <a:p>
            <a:pPr marL="0" indent="0">
              <a:buNone/>
            </a:pPr>
            <a:r>
              <a:rPr lang="en-US" sz="1900" b="1" dirty="0">
                <a:solidFill>
                  <a:srgbClr val="2B2724"/>
                </a:solidFill>
                <a:latin typeface="Cambria" pitchFamily="34" charset="0"/>
                <a:ea typeface="Cambria" pitchFamily="34" charset="-122"/>
                <a:cs typeface="Cambria" pitchFamily="34" charset="-120"/>
              </a:rPr>
              <a:t>A signal about the value of your judgment</a:t>
            </a:r>
            <a:endParaRPr lang="en-US" sz="1900" dirty="0"/>
          </a:p>
        </p:txBody>
      </p:sp>
      <p:sp>
        <p:nvSpPr>
          <p:cNvPr id="8" name="Text 5"/>
          <p:cNvSpPr/>
          <p:nvPr/>
        </p:nvSpPr>
        <p:spPr>
          <a:xfrm>
            <a:off x="1417320" y="2331720"/>
            <a:ext cx="9692640" cy="868680"/>
          </a:xfrm>
          <a:prstGeom prst="rect">
            <a:avLst/>
          </a:prstGeom>
          <a:noFill/>
          <a:ln/>
        </p:spPr>
        <p:txBody>
          <a:bodyPr wrap="square" lIns="0" tIns="0" rIns="0" bIns="0" rtlCol="0" anchor="ctr"/>
          <a:lstStyle/>
          <a:p>
            <a:pPr marL="0" indent="0">
              <a:buNone/>
            </a:pPr>
            <a:r>
              <a:rPr lang="en-US" sz="1500" dirty="0">
                <a:solidFill>
                  <a:srgbClr val="2E2A27"/>
                </a:solidFill>
                <a:latin typeface="Calibri" pitchFamily="34" charset="0"/>
                <a:ea typeface="Calibri" pitchFamily="34" charset="-122"/>
                <a:cs typeface="Calibri" pitchFamily="34" charset="-120"/>
              </a:rPr>
              <a:t>A restriction on culturally contested content is a public claim that the worker's expertise in her own domain is suspect or harmful — degrading meaning, mission value, and occupational prestige.</a:t>
            </a:r>
            <a:endParaRPr lang="en-US" sz="1500" dirty="0"/>
          </a:p>
        </p:txBody>
      </p:sp>
      <p:sp>
        <p:nvSpPr>
          <p:cNvPr id="9" name="Shape 6"/>
          <p:cNvSpPr/>
          <p:nvPr/>
        </p:nvSpPr>
        <p:spPr>
          <a:xfrm>
            <a:off x="822960" y="3611880"/>
            <a:ext cx="384048" cy="384048"/>
          </a:xfrm>
          <a:prstGeom prst="ellipse">
            <a:avLst/>
          </a:prstGeom>
          <a:solidFill>
            <a:srgbClr val="8C1515"/>
          </a:solidFill>
          <a:ln/>
        </p:spPr>
        <p:txBody>
          <a:bodyPr/>
          <a:lstStyle/>
          <a:p>
            <a:endParaRPr lang="en-US"/>
          </a:p>
        </p:txBody>
      </p:sp>
      <p:sp>
        <p:nvSpPr>
          <p:cNvPr id="10" name="Text 7"/>
          <p:cNvSpPr/>
          <p:nvPr/>
        </p:nvSpPr>
        <p:spPr>
          <a:xfrm>
            <a:off x="822960" y="3611880"/>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1" name="Text 8"/>
          <p:cNvSpPr/>
          <p:nvPr/>
        </p:nvSpPr>
        <p:spPr>
          <a:xfrm>
            <a:off x="1417320" y="3547872"/>
            <a:ext cx="9966960" cy="457200"/>
          </a:xfrm>
          <a:prstGeom prst="rect">
            <a:avLst/>
          </a:prstGeom>
          <a:noFill/>
          <a:ln/>
        </p:spPr>
        <p:txBody>
          <a:bodyPr wrap="square" lIns="0" tIns="0" rIns="0" bIns="0" rtlCol="0" anchor="ctr"/>
          <a:lstStyle/>
          <a:p>
            <a:pPr marL="0" indent="0">
              <a:buNone/>
            </a:pPr>
            <a:r>
              <a:rPr lang="en-US" sz="1900" b="1" dirty="0">
                <a:solidFill>
                  <a:srgbClr val="2B2724"/>
                </a:solidFill>
                <a:latin typeface="Cambria" pitchFamily="34" charset="0"/>
                <a:ea typeface="Cambria" pitchFamily="34" charset="-122"/>
                <a:cs typeface="Cambria" pitchFamily="34" charset="-120"/>
              </a:rPr>
              <a:t>Moral injury and vigilance costs</a:t>
            </a:r>
            <a:endParaRPr lang="en-US" sz="1900" dirty="0"/>
          </a:p>
        </p:txBody>
      </p:sp>
      <p:sp>
        <p:nvSpPr>
          <p:cNvPr id="12" name="Text 9"/>
          <p:cNvSpPr/>
          <p:nvPr/>
        </p:nvSpPr>
        <p:spPr>
          <a:xfrm>
            <a:off x="1417320" y="4023360"/>
            <a:ext cx="9692640" cy="960120"/>
          </a:xfrm>
          <a:prstGeom prst="rect">
            <a:avLst/>
          </a:prstGeom>
          <a:noFill/>
          <a:ln/>
        </p:spPr>
        <p:txBody>
          <a:bodyPr wrap="square" lIns="0" tIns="0" rIns="0" bIns="0" rtlCol="0" anchor="ctr"/>
          <a:lstStyle/>
          <a:p>
            <a:pPr marL="0" indent="0">
              <a:buNone/>
            </a:pPr>
            <a:r>
              <a:rPr lang="en-US" sz="1500" dirty="0">
                <a:solidFill>
                  <a:srgbClr val="2E2A27"/>
                </a:solidFill>
                <a:latin typeface="Calibri" pitchFamily="34" charset="0"/>
                <a:ea typeface="Calibri" pitchFamily="34" charset="-122"/>
                <a:cs typeface="Calibri" pitchFamily="34" charset="-120"/>
              </a:rPr>
              <a:t>Being required to withhold guidance one regards as professionally essential — or to self-monitor constantly for sanctioning risk — forces a gap between professional commitments and permitted conduct, displacing autonomous judgment.</a:t>
            </a:r>
            <a:endParaRPr lang="en-US" sz="1500" dirty="0"/>
          </a:p>
        </p:txBody>
      </p:sp>
      <p:sp>
        <p:nvSpPr>
          <p:cNvPr id="13" name="Text 10"/>
          <p:cNvSpPr/>
          <p:nvPr/>
        </p:nvSpPr>
        <p:spPr>
          <a:xfrm>
            <a:off x="822960" y="5394960"/>
            <a:ext cx="10515600" cy="457200"/>
          </a:xfrm>
          <a:prstGeom prst="rect">
            <a:avLst/>
          </a:prstGeom>
          <a:noFill/>
          <a:ln/>
        </p:spPr>
        <p:txBody>
          <a:bodyPr wrap="square" lIns="0" tIns="0" rIns="0" bIns="0" rtlCol="0" anchor="ctr"/>
          <a:lstStyle/>
          <a:p>
            <a:pPr marL="0" indent="0">
              <a:buNone/>
            </a:pPr>
            <a:r>
              <a:rPr lang="en-US" sz="1650" b="1" i="1" dirty="0">
                <a:solidFill>
                  <a:srgbClr val="8C1515"/>
                </a:solidFill>
                <a:latin typeface="Cambria" pitchFamily="34" charset="0"/>
                <a:ea typeface="Cambria" pitchFamily="34" charset="-122"/>
                <a:cs typeface="Cambria" pitchFamily="34" charset="-120"/>
              </a:rPr>
              <a:t>When these costs outweigh the benefits, workers reconfigure their employment.</a:t>
            </a:r>
            <a:endParaRPr lang="en-US" sz="1650" dirty="0"/>
          </a:p>
        </p:txBody>
      </p:sp>
      <p:sp>
        <p:nvSpPr>
          <p:cNvPr id="14" name="Text 11"/>
          <p:cNvSpPr/>
          <p:nvPr/>
        </p:nvSpPr>
        <p:spPr>
          <a:xfrm>
            <a:off x="822960" y="6035040"/>
            <a:ext cx="10515600" cy="274320"/>
          </a:xfrm>
          <a:prstGeom prst="rect">
            <a:avLst/>
          </a:prstGeom>
          <a:noFill/>
          <a:ln/>
        </p:spPr>
        <p:txBody>
          <a:bodyPr wrap="square" lIns="0" tIns="0" rIns="0" bIns="0" rtlCol="0" anchor="ctr"/>
          <a:lstStyle/>
          <a:p>
            <a:pPr marL="0" indent="0">
              <a:buNone/>
            </a:pPr>
            <a:r>
              <a:rPr lang="en-US" sz="1100" i="1" dirty="0">
                <a:solidFill>
                  <a:srgbClr val="7A736C"/>
                </a:solidFill>
                <a:latin typeface="Calibri" pitchFamily="34" charset="0"/>
                <a:ea typeface="Calibri" pitchFamily="34" charset="-122"/>
                <a:cs typeface="Calibri" pitchFamily="34" charset="-120"/>
              </a:rPr>
              <a:t>Rosso et al. 2010; Siegel 1971; Zacka 2017; Čartolovni et al. 2021</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881360" cy="292608"/>
          </a:xfrm>
          <a:prstGeom prst="rect">
            <a:avLst/>
          </a:prstGeom>
          <a:noFill/>
          <a:ln/>
        </p:spPr>
        <p:txBody>
          <a:bodyPr wrap="square" lIns="0" tIns="0" rIns="0" bIns="0" rtlCol="0" anchor="ctr"/>
          <a:lstStyle/>
          <a:p>
            <a:pPr marL="0" indent="0">
              <a:buNone/>
            </a:pPr>
            <a:r>
              <a:rPr lang="en-US" sz="1100" b="1" kern="0" spc="200" dirty="0">
                <a:solidFill>
                  <a:srgbClr val="8C1515"/>
                </a:solidFill>
                <a:latin typeface="Calibri" pitchFamily="34" charset="0"/>
                <a:ea typeface="Calibri" pitchFamily="34" charset="-122"/>
                <a:cs typeface="Calibri" pitchFamily="34" charset="-120"/>
              </a:rPr>
              <a:t>THEORY</a:t>
            </a:r>
            <a:endParaRPr lang="en-US" sz="110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marL="0" indent="0">
              <a:buNone/>
            </a:pPr>
            <a:r>
              <a:rPr lang="en-US" sz="3000" b="1" dirty="0">
                <a:solidFill>
                  <a:srgbClr val="2B2724"/>
                </a:solidFill>
                <a:latin typeface="Cambria" pitchFamily="34" charset="0"/>
                <a:ea typeface="Cambria" pitchFamily="34" charset="-122"/>
                <a:cs typeface="Cambria" pitchFamily="34" charset="-120"/>
              </a:rPr>
              <a:t>Who bears the cost? Exposure × alignment</a:t>
            </a:r>
            <a:endParaRPr lang="en-US" sz="3000" dirty="0"/>
          </a:p>
        </p:txBody>
      </p:sp>
      <p:sp>
        <p:nvSpPr>
          <p:cNvPr id="5" name="Text 2"/>
          <p:cNvSpPr/>
          <p:nvPr/>
        </p:nvSpPr>
        <p:spPr>
          <a:xfrm>
            <a:off x="594360" y="2286000"/>
            <a:ext cx="2011680" cy="640080"/>
          </a:xfrm>
          <a:prstGeom prst="rect">
            <a:avLst/>
          </a:prstGeom>
          <a:noFill/>
          <a:ln/>
        </p:spPr>
        <p:txBody>
          <a:bodyPr wrap="square" lIns="0" tIns="0" rIns="0" bIns="0" rtlCol="0" anchor="ctr"/>
          <a:lstStyle/>
          <a:p>
            <a:pPr marL="0" indent="0" algn="r">
              <a:buNone/>
            </a:pPr>
            <a:r>
              <a:rPr lang="en-US" sz="1300" b="1" dirty="0">
                <a:solidFill>
                  <a:srgbClr val="2B2724"/>
                </a:solidFill>
                <a:latin typeface="Calibri" pitchFamily="34" charset="0"/>
                <a:ea typeface="Calibri" pitchFamily="34" charset="-122"/>
                <a:cs typeface="Calibri" pitchFamily="34" charset="-120"/>
              </a:rPr>
              <a:t>Ideologically misaligned</a:t>
            </a:r>
            <a:endParaRPr lang="en-US" sz="1300" dirty="0"/>
          </a:p>
        </p:txBody>
      </p:sp>
      <p:sp>
        <p:nvSpPr>
          <p:cNvPr id="6" name="Text 3"/>
          <p:cNvSpPr/>
          <p:nvPr/>
        </p:nvSpPr>
        <p:spPr>
          <a:xfrm>
            <a:off x="594360" y="4087368"/>
            <a:ext cx="2011680" cy="640080"/>
          </a:xfrm>
          <a:prstGeom prst="rect">
            <a:avLst/>
          </a:prstGeom>
          <a:noFill/>
          <a:ln/>
        </p:spPr>
        <p:txBody>
          <a:bodyPr wrap="square" lIns="0" tIns="0" rIns="0" bIns="0" rtlCol="0" anchor="ctr"/>
          <a:lstStyle/>
          <a:p>
            <a:pPr marL="0" indent="0" algn="r">
              <a:buNone/>
            </a:pPr>
            <a:r>
              <a:rPr lang="en-US" sz="1300" b="1" dirty="0">
                <a:solidFill>
                  <a:srgbClr val="2B2724"/>
                </a:solidFill>
                <a:latin typeface="Calibri" pitchFamily="34" charset="0"/>
                <a:ea typeface="Calibri" pitchFamily="34" charset="-122"/>
                <a:cs typeface="Calibri" pitchFamily="34" charset="-120"/>
              </a:rPr>
              <a:t>Ideologically aligned</a:t>
            </a:r>
            <a:endParaRPr lang="en-US" sz="1300" dirty="0"/>
          </a:p>
        </p:txBody>
      </p:sp>
      <p:sp>
        <p:nvSpPr>
          <p:cNvPr id="7" name="Text 4"/>
          <p:cNvSpPr/>
          <p:nvPr/>
        </p:nvSpPr>
        <p:spPr>
          <a:xfrm>
            <a:off x="2743200" y="1325880"/>
            <a:ext cx="3977640" cy="365760"/>
          </a:xfrm>
          <a:prstGeom prst="rect">
            <a:avLst/>
          </a:prstGeom>
          <a:noFill/>
          <a:ln/>
        </p:spPr>
        <p:txBody>
          <a:bodyPr wrap="square" lIns="0" tIns="0" rIns="0" bIns="0" rtlCol="0" anchor="ctr"/>
          <a:lstStyle/>
          <a:p>
            <a:pPr marL="0" indent="0" algn="ctr">
              <a:buNone/>
            </a:pPr>
            <a:r>
              <a:rPr lang="en-US" sz="1300" b="1" dirty="0">
                <a:solidFill>
                  <a:srgbClr val="2B2724"/>
                </a:solidFill>
                <a:latin typeface="Calibri" pitchFamily="34" charset="0"/>
                <a:ea typeface="Calibri" pitchFamily="34" charset="-122"/>
                <a:cs typeface="Calibri" pitchFamily="34" charset="-120"/>
              </a:rPr>
              <a:t>Directly exposed role</a:t>
            </a:r>
            <a:endParaRPr lang="en-US" sz="1300" dirty="0"/>
          </a:p>
        </p:txBody>
      </p:sp>
      <p:sp>
        <p:nvSpPr>
          <p:cNvPr id="8" name="Text 5"/>
          <p:cNvSpPr/>
          <p:nvPr/>
        </p:nvSpPr>
        <p:spPr>
          <a:xfrm>
            <a:off x="6830568" y="1325880"/>
            <a:ext cx="3977640" cy="365760"/>
          </a:xfrm>
          <a:prstGeom prst="rect">
            <a:avLst/>
          </a:prstGeom>
          <a:noFill/>
          <a:ln/>
        </p:spPr>
        <p:txBody>
          <a:bodyPr wrap="square" lIns="0" tIns="0" rIns="0" bIns="0" rtlCol="0" anchor="ctr"/>
          <a:lstStyle/>
          <a:p>
            <a:pPr marL="0" indent="0" algn="ctr">
              <a:buNone/>
            </a:pPr>
            <a:r>
              <a:rPr lang="en-US" sz="1300" b="1" dirty="0">
                <a:solidFill>
                  <a:srgbClr val="2B2724"/>
                </a:solidFill>
                <a:latin typeface="Calibri" pitchFamily="34" charset="0"/>
                <a:ea typeface="Calibri" pitchFamily="34" charset="-122"/>
                <a:cs typeface="Calibri" pitchFamily="34" charset="-120"/>
              </a:rPr>
              <a:t>Less-exposed role</a:t>
            </a:r>
            <a:endParaRPr lang="en-US" sz="1300" dirty="0"/>
          </a:p>
        </p:txBody>
      </p:sp>
      <p:sp>
        <p:nvSpPr>
          <p:cNvPr id="9" name="Shape 6"/>
          <p:cNvSpPr/>
          <p:nvPr/>
        </p:nvSpPr>
        <p:spPr>
          <a:xfrm>
            <a:off x="2743200" y="1783080"/>
            <a:ext cx="3977640" cy="1691640"/>
          </a:xfrm>
          <a:prstGeom prst="roundRect">
            <a:avLst>
              <a:gd name="adj" fmla="val 3243"/>
            </a:avLst>
          </a:prstGeom>
          <a:solidFill>
            <a:srgbClr val="8C1515"/>
          </a:solidFill>
          <a:ln w="9525">
            <a:solidFill>
              <a:srgbClr val="E3DDD6"/>
            </a:solidFill>
            <a:prstDash val="solid"/>
          </a:ln>
        </p:spPr>
        <p:txBody>
          <a:bodyPr/>
          <a:lstStyle/>
          <a:p>
            <a:endParaRPr lang="en-US"/>
          </a:p>
        </p:txBody>
      </p:sp>
      <p:sp>
        <p:nvSpPr>
          <p:cNvPr id="10" name="Text 7"/>
          <p:cNvSpPr/>
          <p:nvPr/>
        </p:nvSpPr>
        <p:spPr>
          <a:xfrm>
            <a:off x="2971800" y="1947672"/>
            <a:ext cx="3520440" cy="411480"/>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Maximum cost</a:t>
            </a:r>
            <a:endParaRPr lang="en-US" sz="1700" dirty="0"/>
          </a:p>
        </p:txBody>
      </p:sp>
      <p:sp>
        <p:nvSpPr>
          <p:cNvPr id="11" name="Text 8"/>
          <p:cNvSpPr/>
          <p:nvPr/>
        </p:nvSpPr>
        <p:spPr>
          <a:xfrm>
            <a:off x="2971800" y="2404872"/>
            <a:ext cx="3520440" cy="960120"/>
          </a:xfrm>
          <a:prstGeom prst="rect">
            <a:avLst/>
          </a:prstGeom>
          <a:noFill/>
          <a:ln/>
        </p:spPr>
        <p:txBody>
          <a:bodyPr wrap="square" lIns="0" tIns="0" rIns="0" bIns="0" rtlCol="0" anchor="ctr"/>
          <a:lstStyle/>
          <a:p>
            <a:pPr marL="0" indent="0">
              <a:buNone/>
            </a:pPr>
            <a:r>
              <a:rPr lang="en-US" sz="1250" dirty="0">
                <a:solidFill>
                  <a:srgbClr val="FFFFFF"/>
                </a:solidFill>
                <a:latin typeface="Calibri" pitchFamily="34" charset="0"/>
                <a:ea typeface="Calibri" pitchFamily="34" charset="-122"/>
                <a:cs typeface="Calibri" pitchFamily="34" charset="-120"/>
              </a:rPr>
              <a:t>Discretion loss + values violated → highest predicted turnover</a:t>
            </a:r>
            <a:endParaRPr lang="en-US" sz="1250" dirty="0"/>
          </a:p>
        </p:txBody>
      </p:sp>
      <p:sp>
        <p:nvSpPr>
          <p:cNvPr id="12" name="Shape 9"/>
          <p:cNvSpPr/>
          <p:nvPr/>
        </p:nvSpPr>
        <p:spPr>
          <a:xfrm>
            <a:off x="6830568" y="1783080"/>
            <a:ext cx="3977640" cy="1691640"/>
          </a:xfrm>
          <a:prstGeom prst="roundRect">
            <a:avLst>
              <a:gd name="adj" fmla="val 3243"/>
            </a:avLst>
          </a:prstGeom>
          <a:solidFill>
            <a:srgbClr val="C77E7E"/>
          </a:solidFill>
          <a:ln w="9525">
            <a:solidFill>
              <a:srgbClr val="E3DDD6"/>
            </a:solidFill>
            <a:prstDash val="solid"/>
          </a:ln>
        </p:spPr>
        <p:txBody>
          <a:bodyPr/>
          <a:lstStyle/>
          <a:p>
            <a:endParaRPr lang="en-US"/>
          </a:p>
        </p:txBody>
      </p:sp>
      <p:sp>
        <p:nvSpPr>
          <p:cNvPr id="13" name="Text 10"/>
          <p:cNvSpPr/>
          <p:nvPr/>
        </p:nvSpPr>
        <p:spPr>
          <a:xfrm>
            <a:off x="7059168" y="1947672"/>
            <a:ext cx="3520440" cy="411480"/>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Climate cost only</a:t>
            </a:r>
            <a:endParaRPr lang="en-US" sz="1700" dirty="0"/>
          </a:p>
        </p:txBody>
      </p:sp>
      <p:sp>
        <p:nvSpPr>
          <p:cNvPr id="14" name="Text 11"/>
          <p:cNvSpPr/>
          <p:nvPr/>
        </p:nvSpPr>
        <p:spPr>
          <a:xfrm>
            <a:off x="7059168" y="2404872"/>
            <a:ext cx="3520440" cy="960120"/>
          </a:xfrm>
          <a:prstGeom prst="rect">
            <a:avLst/>
          </a:prstGeom>
          <a:noFill/>
          <a:ln/>
        </p:spPr>
        <p:txBody>
          <a:bodyPr wrap="square" lIns="0" tIns="0" rIns="0" bIns="0" rtlCol="0" anchor="ctr"/>
          <a:lstStyle/>
          <a:p>
            <a:pPr marL="0" indent="0">
              <a:buNone/>
            </a:pPr>
            <a:r>
              <a:rPr lang="en-US" sz="1250" dirty="0">
                <a:solidFill>
                  <a:srgbClr val="FFFFFF"/>
                </a:solidFill>
                <a:latin typeface="Calibri" pitchFamily="34" charset="0"/>
                <a:ea typeface="Calibri" pitchFamily="34" charset="-122"/>
                <a:cs typeface="Calibri" pitchFamily="34" charset="-120"/>
              </a:rPr>
              <a:t>Environment moved against her values, but her own autonomy untouched</a:t>
            </a:r>
            <a:endParaRPr lang="en-US" sz="1250" dirty="0"/>
          </a:p>
        </p:txBody>
      </p:sp>
      <p:sp>
        <p:nvSpPr>
          <p:cNvPr id="15" name="Shape 12"/>
          <p:cNvSpPr/>
          <p:nvPr/>
        </p:nvSpPr>
        <p:spPr>
          <a:xfrm>
            <a:off x="2743200" y="3584448"/>
            <a:ext cx="3977640" cy="1691640"/>
          </a:xfrm>
          <a:prstGeom prst="roundRect">
            <a:avLst>
              <a:gd name="adj" fmla="val 3243"/>
            </a:avLst>
          </a:prstGeom>
          <a:solidFill>
            <a:srgbClr val="D8CFC6"/>
          </a:solidFill>
          <a:ln w="9525">
            <a:solidFill>
              <a:srgbClr val="E3DDD6"/>
            </a:solidFill>
            <a:prstDash val="solid"/>
          </a:ln>
        </p:spPr>
        <p:txBody>
          <a:bodyPr/>
          <a:lstStyle/>
          <a:p>
            <a:endParaRPr lang="en-US"/>
          </a:p>
        </p:txBody>
      </p:sp>
      <p:sp>
        <p:nvSpPr>
          <p:cNvPr id="16" name="Text 13"/>
          <p:cNvSpPr/>
          <p:nvPr/>
        </p:nvSpPr>
        <p:spPr>
          <a:xfrm>
            <a:off x="2971800" y="3749040"/>
            <a:ext cx="3520440" cy="411480"/>
          </a:xfrm>
          <a:prstGeom prst="rect">
            <a:avLst/>
          </a:prstGeom>
          <a:noFill/>
          <a:ln/>
        </p:spPr>
        <p:txBody>
          <a:bodyPr wrap="square" lIns="0" tIns="0" rIns="0" bIns="0" rtlCol="0" anchor="ctr"/>
          <a:lstStyle/>
          <a:p>
            <a:pPr marL="0" indent="0">
              <a:buNone/>
            </a:pPr>
            <a:r>
              <a:rPr lang="en-US" sz="1700" b="1" dirty="0">
                <a:solidFill>
                  <a:srgbClr val="2B2724"/>
                </a:solidFill>
                <a:latin typeface="Cambria" pitchFamily="34" charset="0"/>
                <a:ea typeface="Cambria" pitchFamily="34" charset="-122"/>
                <a:cs typeface="Cambria" pitchFamily="34" charset="-120"/>
              </a:rPr>
              <a:t>Buffered</a:t>
            </a:r>
            <a:endParaRPr lang="en-US" sz="1700" dirty="0"/>
          </a:p>
        </p:txBody>
      </p:sp>
      <p:sp>
        <p:nvSpPr>
          <p:cNvPr id="17" name="Text 14"/>
          <p:cNvSpPr/>
          <p:nvPr/>
        </p:nvSpPr>
        <p:spPr>
          <a:xfrm>
            <a:off x="2971800" y="4206240"/>
            <a:ext cx="3520440" cy="960120"/>
          </a:xfrm>
          <a:prstGeom prst="rect">
            <a:avLst/>
          </a:prstGeom>
          <a:noFill/>
          <a:ln/>
        </p:spPr>
        <p:txBody>
          <a:bodyPr wrap="square" lIns="0" tIns="0" rIns="0" bIns="0" rtlCol="0" anchor="ctr"/>
          <a:lstStyle/>
          <a:p>
            <a:pPr marL="0" indent="0">
              <a:buNone/>
            </a:pPr>
            <a:r>
              <a:rPr lang="en-US" sz="1250" dirty="0">
                <a:solidFill>
                  <a:srgbClr val="2B2724"/>
                </a:solidFill>
                <a:latin typeface="Calibri" pitchFamily="34" charset="0"/>
                <a:ea typeface="Calibri" pitchFamily="34" charset="-122"/>
                <a:cs typeface="Calibri" pitchFamily="34" charset="-120"/>
              </a:rPr>
              <a:t>Discretion formally reduced, but mandate experienced as validating</a:t>
            </a:r>
            <a:endParaRPr lang="en-US" sz="1250" dirty="0"/>
          </a:p>
        </p:txBody>
      </p:sp>
      <p:sp>
        <p:nvSpPr>
          <p:cNvPr id="18" name="Shape 15"/>
          <p:cNvSpPr/>
          <p:nvPr/>
        </p:nvSpPr>
        <p:spPr>
          <a:xfrm>
            <a:off x="6830568" y="3584448"/>
            <a:ext cx="3977640" cy="1691640"/>
          </a:xfrm>
          <a:prstGeom prst="roundRect">
            <a:avLst>
              <a:gd name="adj" fmla="val 3243"/>
            </a:avLst>
          </a:prstGeom>
          <a:solidFill>
            <a:srgbClr val="F5F2EE"/>
          </a:solidFill>
          <a:ln w="9525">
            <a:solidFill>
              <a:srgbClr val="E3DDD6"/>
            </a:solidFill>
            <a:prstDash val="solid"/>
          </a:ln>
        </p:spPr>
        <p:txBody>
          <a:bodyPr/>
          <a:lstStyle/>
          <a:p>
            <a:endParaRPr lang="en-US"/>
          </a:p>
        </p:txBody>
      </p:sp>
      <p:sp>
        <p:nvSpPr>
          <p:cNvPr id="19" name="Text 16"/>
          <p:cNvSpPr/>
          <p:nvPr/>
        </p:nvSpPr>
        <p:spPr>
          <a:xfrm>
            <a:off x="7059168" y="3749040"/>
            <a:ext cx="3520440" cy="411480"/>
          </a:xfrm>
          <a:prstGeom prst="rect">
            <a:avLst/>
          </a:prstGeom>
          <a:noFill/>
          <a:ln/>
        </p:spPr>
        <p:txBody>
          <a:bodyPr wrap="square" lIns="0" tIns="0" rIns="0" bIns="0" rtlCol="0" anchor="ctr"/>
          <a:lstStyle/>
          <a:p>
            <a:pPr marL="0" indent="0">
              <a:buNone/>
            </a:pPr>
            <a:r>
              <a:rPr lang="en-US" sz="1700" b="1" dirty="0">
                <a:solidFill>
                  <a:srgbClr val="2B2724"/>
                </a:solidFill>
                <a:latin typeface="Cambria" pitchFamily="34" charset="0"/>
                <a:ea typeface="Cambria" pitchFamily="34" charset="-122"/>
                <a:cs typeface="Cambria" pitchFamily="34" charset="-120"/>
              </a:rPr>
              <a:t>Minimal cost</a:t>
            </a:r>
            <a:endParaRPr lang="en-US" sz="1700" dirty="0"/>
          </a:p>
        </p:txBody>
      </p:sp>
      <p:sp>
        <p:nvSpPr>
          <p:cNvPr id="20" name="Text 17"/>
          <p:cNvSpPr/>
          <p:nvPr/>
        </p:nvSpPr>
        <p:spPr>
          <a:xfrm>
            <a:off x="7059168" y="4206240"/>
            <a:ext cx="3520440" cy="960120"/>
          </a:xfrm>
          <a:prstGeom prst="rect">
            <a:avLst/>
          </a:prstGeom>
          <a:noFill/>
          <a:ln/>
        </p:spPr>
        <p:txBody>
          <a:bodyPr wrap="square" lIns="0" tIns="0" rIns="0" bIns="0" rtlCol="0" anchor="ctr"/>
          <a:lstStyle/>
          <a:p>
            <a:pPr marL="0" indent="0">
              <a:buNone/>
            </a:pPr>
            <a:r>
              <a:rPr lang="en-US" sz="1250" dirty="0">
                <a:solidFill>
                  <a:srgbClr val="2B2724"/>
                </a:solidFill>
                <a:latin typeface="Calibri" pitchFamily="34" charset="0"/>
                <a:ea typeface="Calibri" pitchFamily="34" charset="-122"/>
                <a:cs typeface="Calibri" pitchFamily="34" charset="-120"/>
              </a:rPr>
              <a:t>Neither domain nor values targeted</a:t>
            </a:r>
            <a:endParaRPr lang="en-US" sz="1250" dirty="0"/>
          </a:p>
        </p:txBody>
      </p:sp>
      <p:sp>
        <p:nvSpPr>
          <p:cNvPr id="21" name="Text 18"/>
          <p:cNvSpPr/>
          <p:nvPr/>
        </p:nvSpPr>
        <p:spPr>
          <a:xfrm>
            <a:off x="640080" y="5806440"/>
            <a:ext cx="10881360" cy="685800"/>
          </a:xfrm>
          <a:prstGeom prst="rect">
            <a:avLst/>
          </a:prstGeom>
          <a:noFill/>
          <a:ln/>
        </p:spPr>
        <p:txBody>
          <a:bodyPr wrap="square" lIns="0" tIns="0" rIns="0" bIns="0" rtlCol="0" anchor="ctr"/>
          <a:lstStyle/>
          <a:p>
            <a:pPr marL="0" indent="0">
              <a:buNone/>
            </a:pPr>
            <a:r>
              <a:rPr lang="en-US" sz="1450" b="1" i="1" dirty="0">
                <a:solidFill>
                  <a:srgbClr val="8C1515"/>
                </a:solidFill>
                <a:latin typeface="Cambria" pitchFamily="34" charset="0"/>
                <a:ea typeface="Cambria" pitchFamily="34" charset="-122"/>
                <a:cs typeface="Cambria" pitchFamily="34" charset="-120"/>
              </a:rPr>
              <a:t/>
            </a:r>
            <a:endParaRPr lang="en-US" sz="1450" dirty="0"/>
          </a:p>
        </p:txBody>
      </p:sp>
    </p:spTree>
  </p:cSld>
  <p:clrMapOvr>
    <a:masterClrMapping/>
  </p:clrMapOvr>
  <p:extLst/>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881360" cy="292608"/>
          </a:xfrm>
          <a:prstGeom prst="rect">
            <a:avLst/>
          </a:prstGeom>
          <a:noFill/>
          <a:ln/>
        </p:spPr>
        <p:txBody>
          <a:bodyPr wrap="square" lIns="0" tIns="0" rIns="0" bIns="0" rtlCol="0" anchor="ctr"/>
          <a:lstStyle/>
          <a:p>
            <a:pPr marL="0" indent="0">
              <a:buNone/>
            </a:pPr>
            <a:r>
              <a:rPr lang="en-US" sz="1100" b="1" kern="0" spc="200" dirty="0">
                <a:solidFill>
                  <a:srgbClr val="8C1515"/>
                </a:solidFill>
                <a:latin typeface="Calibri" pitchFamily="34" charset="0"/>
                <a:ea typeface="Calibri" pitchFamily="34" charset="-122"/>
                <a:cs typeface="Calibri" pitchFamily="34" charset="-120"/>
              </a:rPr>
              <a:t>THE CASE</a:t>
            </a:r>
            <a:endParaRPr lang="en-US" sz="110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marL="0" indent="0">
              <a:buNone/>
            </a:pPr>
            <a:r>
              <a:rPr lang="en-US" sz="3000" b="1" dirty="0">
                <a:solidFill>
                  <a:srgbClr val="2B2724"/>
                </a:solidFill>
                <a:latin typeface="Cambria" pitchFamily="34" charset="0"/>
                <a:ea typeface="Cambria" pitchFamily="34" charset="-122"/>
                <a:cs typeface="Cambria" pitchFamily="34" charset="-120"/>
              </a:rPr>
              <a:t>Why teachers are the ideal test case</a:t>
            </a:r>
            <a:endParaRPr lang="en-US" sz="3000" dirty="0"/>
          </a:p>
        </p:txBody>
      </p:sp>
      <p:sp>
        <p:nvSpPr>
          <p:cNvPr id="5" name="Shape 2"/>
          <p:cNvSpPr/>
          <p:nvPr/>
        </p:nvSpPr>
        <p:spPr>
          <a:xfrm>
            <a:off x="822960" y="1856232"/>
            <a:ext cx="384048" cy="384048"/>
          </a:xfrm>
          <a:prstGeom prst="ellipse">
            <a:avLst/>
          </a:prstGeom>
          <a:solidFill>
            <a:srgbClr val="44677D"/>
          </a:solidFill>
          <a:ln/>
        </p:spPr>
        <p:txBody>
          <a:bodyPr/>
          <a:lstStyle/>
          <a:p>
            <a:endParaRPr lang="en-US"/>
          </a:p>
        </p:txBody>
      </p:sp>
      <p:sp>
        <p:nvSpPr>
          <p:cNvPr id="6" name="Text 3"/>
          <p:cNvSpPr/>
          <p:nvPr/>
        </p:nvSpPr>
        <p:spPr>
          <a:xfrm>
            <a:off x="822960" y="1856232"/>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4"/>
          <p:cNvSpPr/>
          <p:nvPr/>
        </p:nvSpPr>
        <p:spPr>
          <a:xfrm>
            <a:off x="1417320" y="1783080"/>
            <a:ext cx="3429000" cy="1143000"/>
          </a:xfrm>
          <a:prstGeom prst="rect">
            <a:avLst/>
          </a:prstGeom>
          <a:noFill/>
          <a:ln/>
        </p:spPr>
        <p:txBody>
          <a:bodyPr wrap="square" lIns="0" tIns="0" rIns="0" bIns="0" rtlCol="0" anchor="t"/>
          <a:lstStyle/>
          <a:p>
            <a:pPr marL="0" indent="0">
              <a:buNone/>
            </a:pPr>
            <a:r>
              <a:rPr lang="en-US" sz="1700" b="1" dirty="0">
                <a:solidFill>
                  <a:srgbClr val="2B2724"/>
                </a:solidFill>
                <a:latin typeface="Cambria" pitchFamily="34" charset="0"/>
                <a:ea typeface="Cambria" pitchFamily="34" charset="-122"/>
                <a:cs typeface="Cambria" pitchFamily="34" charset="-120"/>
              </a:rPr>
              <a:t>High-PSM “calling”</a:t>
            </a:r>
            <a:endParaRPr lang="en-US" sz="1700" dirty="0"/>
          </a:p>
        </p:txBody>
      </p:sp>
      <p:sp>
        <p:nvSpPr>
          <p:cNvPr id="8" name="Text 5"/>
          <p:cNvSpPr/>
          <p:nvPr/>
        </p:nvSpPr>
        <p:spPr>
          <a:xfrm>
            <a:off x="4983480" y="1783080"/>
            <a:ext cx="6537960" cy="1143000"/>
          </a:xfrm>
          <a:prstGeom prst="rect">
            <a:avLst/>
          </a:prstGeom>
          <a:noFill/>
          <a:ln/>
        </p:spPr>
        <p:txBody>
          <a:bodyPr wrap="square" lIns="0" tIns="0" rIns="0" bIns="0" rtlCol="0" anchor="t"/>
          <a:lstStyle/>
          <a:p>
            <a:pPr marL="0" indent="0">
              <a:buNone/>
            </a:pPr>
            <a:r>
              <a:rPr lang="en-US" sz="1450" dirty="0">
                <a:solidFill>
                  <a:srgbClr val="2E2A27"/>
                </a:solidFill>
                <a:latin typeface="Calibri" pitchFamily="34" charset="0"/>
                <a:ea typeface="Calibri" pitchFamily="34" charset="-122"/>
                <a:cs typeface="Calibri" pitchFamily="34" charset="-120"/>
              </a:rPr>
              <a:t>Salary is rarely the key driver of teaching careers; autonomy over instruction is core to job satisfaction and mission (Kraft &amp; Lyon 2024; Dunn 2018).</a:t>
            </a:r>
            <a:endParaRPr lang="en-US" sz="1450" dirty="0"/>
          </a:p>
        </p:txBody>
      </p:sp>
      <p:sp>
        <p:nvSpPr>
          <p:cNvPr id="9" name="Shape 6"/>
          <p:cNvSpPr/>
          <p:nvPr/>
        </p:nvSpPr>
        <p:spPr>
          <a:xfrm>
            <a:off x="822960" y="3273552"/>
            <a:ext cx="384048" cy="384048"/>
          </a:xfrm>
          <a:prstGeom prst="ellipse">
            <a:avLst/>
          </a:prstGeom>
          <a:solidFill>
            <a:srgbClr val="44677D"/>
          </a:solidFill>
          <a:ln/>
        </p:spPr>
        <p:txBody>
          <a:bodyPr/>
          <a:lstStyle/>
          <a:p>
            <a:endParaRPr lang="en-US"/>
          </a:p>
        </p:txBody>
      </p:sp>
      <p:sp>
        <p:nvSpPr>
          <p:cNvPr id="10" name="Text 7"/>
          <p:cNvSpPr/>
          <p:nvPr/>
        </p:nvSpPr>
        <p:spPr>
          <a:xfrm>
            <a:off x="822960" y="3273552"/>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1" name="Text 8"/>
          <p:cNvSpPr/>
          <p:nvPr/>
        </p:nvSpPr>
        <p:spPr>
          <a:xfrm>
            <a:off x="1417320" y="3200400"/>
            <a:ext cx="3429000" cy="1143000"/>
          </a:xfrm>
          <a:prstGeom prst="rect">
            <a:avLst/>
          </a:prstGeom>
          <a:noFill/>
          <a:ln/>
        </p:spPr>
        <p:txBody>
          <a:bodyPr wrap="square" lIns="0" tIns="0" rIns="0" bIns="0" rtlCol="0" anchor="t"/>
          <a:lstStyle/>
          <a:p>
            <a:pPr marL="0" indent="0">
              <a:buNone/>
            </a:pPr>
            <a:r>
              <a:rPr lang="en-US" sz="1700" b="1" dirty="0">
                <a:solidFill>
                  <a:srgbClr val="2B2724"/>
                </a:solidFill>
                <a:latin typeface="Cambria" pitchFamily="34" charset="0"/>
                <a:ea typeface="Cambria" pitchFamily="34" charset="-122"/>
                <a:cs typeface="Cambria" pitchFamily="34" charset="-120"/>
              </a:rPr>
              <a:t>Conflicts target discretion directly</a:t>
            </a:r>
            <a:endParaRPr lang="en-US" sz="1700" dirty="0"/>
          </a:p>
        </p:txBody>
      </p:sp>
      <p:sp>
        <p:nvSpPr>
          <p:cNvPr id="12" name="Text 9"/>
          <p:cNvSpPr/>
          <p:nvPr/>
        </p:nvSpPr>
        <p:spPr>
          <a:xfrm>
            <a:off x="4983480" y="3200400"/>
            <a:ext cx="6537960" cy="1143000"/>
          </a:xfrm>
          <a:prstGeom prst="rect">
            <a:avLst/>
          </a:prstGeom>
          <a:noFill/>
          <a:ln/>
        </p:spPr>
        <p:txBody>
          <a:bodyPr wrap="square" lIns="0" tIns="0" rIns="0" bIns="0" rtlCol="0" anchor="t"/>
          <a:lstStyle/>
          <a:p>
            <a:pPr marL="0" indent="0">
              <a:buNone/>
            </a:pPr>
            <a:r>
              <a:rPr lang="en-US" sz="1450" dirty="0">
                <a:solidFill>
                  <a:srgbClr val="2E2A27"/>
                </a:solidFill>
                <a:latin typeface="Calibri" pitchFamily="34" charset="0"/>
                <a:ea typeface="Calibri" pitchFamily="34" charset="-122"/>
                <a:cs typeface="Calibri" pitchFamily="34" charset="-120"/>
              </a:rPr>
              <a:t>Book bans, history mandates, and rules on gender in the classroom are public claims that teachers' professional judgment is harmful or misguided.</a:t>
            </a:r>
            <a:endParaRPr lang="en-US" sz="1450" dirty="0"/>
          </a:p>
        </p:txBody>
      </p:sp>
      <p:sp>
        <p:nvSpPr>
          <p:cNvPr id="13" name="Shape 10"/>
          <p:cNvSpPr/>
          <p:nvPr/>
        </p:nvSpPr>
        <p:spPr>
          <a:xfrm>
            <a:off x="822960" y="4690872"/>
            <a:ext cx="384048" cy="384048"/>
          </a:xfrm>
          <a:prstGeom prst="ellipse">
            <a:avLst/>
          </a:prstGeom>
          <a:solidFill>
            <a:srgbClr val="44677D"/>
          </a:solidFill>
          <a:ln/>
        </p:spPr>
        <p:txBody>
          <a:bodyPr/>
          <a:lstStyle/>
          <a:p>
            <a:endParaRPr lang="en-US"/>
          </a:p>
        </p:txBody>
      </p:sp>
      <p:sp>
        <p:nvSpPr>
          <p:cNvPr id="14" name="Text 11"/>
          <p:cNvSpPr/>
          <p:nvPr/>
        </p:nvSpPr>
        <p:spPr>
          <a:xfrm>
            <a:off x="822960" y="4690872"/>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5" name="Text 12"/>
          <p:cNvSpPr/>
          <p:nvPr/>
        </p:nvSpPr>
        <p:spPr>
          <a:xfrm>
            <a:off x="1417320" y="4617720"/>
            <a:ext cx="3429000" cy="1143000"/>
          </a:xfrm>
          <a:prstGeom prst="rect">
            <a:avLst/>
          </a:prstGeom>
          <a:noFill/>
          <a:ln/>
        </p:spPr>
        <p:txBody>
          <a:bodyPr wrap="square" lIns="0" tIns="0" rIns="0" bIns="0" rtlCol="0" anchor="t"/>
          <a:lstStyle/>
          <a:p>
            <a:pPr marL="0" indent="0">
              <a:buNone/>
            </a:pPr>
            <a:r>
              <a:rPr lang="en-US" sz="1700" b="1" dirty="0">
                <a:solidFill>
                  <a:srgbClr val="2B2724"/>
                </a:solidFill>
                <a:latin typeface="Cambria" pitchFamily="34" charset="0"/>
                <a:ea typeface="Cambria" pitchFamily="34" charset="-122"/>
                <a:cs typeface="Cambria" pitchFamily="34" charset="-120"/>
              </a:rPr>
              <a:t>Exposure is measurable</a:t>
            </a:r>
            <a:endParaRPr lang="en-US" sz="1700" dirty="0"/>
          </a:p>
        </p:txBody>
      </p:sp>
      <p:sp>
        <p:nvSpPr>
          <p:cNvPr id="16" name="Text 13"/>
          <p:cNvSpPr/>
          <p:nvPr/>
        </p:nvSpPr>
        <p:spPr>
          <a:xfrm>
            <a:off x="4983480" y="4617720"/>
            <a:ext cx="6537960" cy="1143000"/>
          </a:xfrm>
          <a:prstGeom prst="rect">
            <a:avLst/>
          </a:prstGeom>
          <a:noFill/>
          <a:ln/>
        </p:spPr>
        <p:txBody>
          <a:bodyPr wrap="square" lIns="0" tIns="0" rIns="0" bIns="0" rtlCol="0" anchor="t"/>
          <a:lstStyle/>
          <a:p>
            <a:pPr marL="0" indent="0">
              <a:buNone/>
            </a:pPr>
            <a:r>
              <a:rPr lang="en-US" sz="1450" dirty="0">
                <a:solidFill>
                  <a:srgbClr val="2E2A27"/>
                </a:solidFill>
                <a:latin typeface="Calibri" pitchFamily="34" charset="0"/>
                <a:ea typeface="Calibri" pitchFamily="34" charset="-122"/>
                <a:cs typeface="Calibri" pitchFamily="34" charset="-120"/>
              </a:rPr>
              <a:t>Book bans → librarians &amp; English  •  gender policies → health &amp; PE  •  history mandates → social studies. Same school, same climate — different exposure.</a:t>
            </a:r>
            <a:endParaRPr lang="en-US" sz="1450" dirty="0"/>
          </a:p>
        </p:txBody>
      </p:sp>
      <p:sp>
        <p:nvSpPr>
          <p:cNvPr id="17" name="Text 14"/>
          <p:cNvSpPr/>
          <p:nvPr/>
        </p:nvSpPr>
        <p:spPr>
          <a:xfrm>
            <a:off x="822960" y="6035040"/>
            <a:ext cx="10515600" cy="411480"/>
          </a:xfrm>
          <a:prstGeom prst="rect">
            <a:avLst/>
          </a:prstGeom>
          <a:noFill/>
          <a:ln/>
        </p:spPr>
        <p:txBody>
          <a:bodyPr wrap="square" lIns="0" tIns="0" rIns="0" bIns="0" rtlCol="0" anchor="ctr"/>
          <a:lstStyle/>
          <a:p>
            <a:pPr marL="0" indent="0">
              <a:buNone/>
            </a:pPr>
            <a:r>
              <a:rPr lang="en-US" sz="1500" b="1" i="1" dirty="0">
                <a:solidFill>
                  <a:srgbClr val="8C1515"/>
                </a:solidFill>
                <a:latin typeface="Cambria" pitchFamily="34" charset="0"/>
                <a:ea typeface="Cambria" pitchFamily="34" charset="-122"/>
                <a:cs typeface="Cambria" pitchFamily="34" charset="-120"/>
              </a:rPr>
              <a:t/>
            </a:r>
            <a:endParaRPr lang="en-US" sz="1500" dirty="0"/>
          </a:p>
        </p:txBody>
      </p:sp>
    </p:spTree>
  </p:cSld>
  <p:clrMapOvr>
    <a:masterClrMapping/>
  </p:clrMapOvr>
  <p:extLst/>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881360" cy="292608"/>
          </a:xfrm>
          <a:prstGeom prst="rect">
            <a:avLst/>
          </a:prstGeom>
          <a:noFill/>
          <a:ln/>
        </p:spPr>
        <p:txBody>
          <a:bodyPr wrap="square" lIns="0" tIns="0" rIns="0" bIns="0" rtlCol="0" anchor="ctr"/>
          <a:lstStyle/>
          <a:p>
            <a:pPr marL="0" indent="0">
              <a:buNone/>
            </a:pPr>
            <a:r>
              <a:rPr lang="en-US" sz="1100" b="1" kern="0" spc="200" dirty="0">
                <a:solidFill>
                  <a:srgbClr val="8C1515"/>
                </a:solidFill>
                <a:latin typeface="Calibri" pitchFamily="34" charset="0"/>
                <a:ea typeface="Calibri" pitchFamily="34" charset="-122"/>
                <a:cs typeface="Calibri" pitchFamily="34" charset="-120"/>
              </a:rPr>
              <a:t>THEORY → TESTS</a:t>
            </a:r>
            <a:endParaRPr lang="en-US" sz="110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marL="0" indent="0">
              <a:buNone/>
            </a:pPr>
            <a:r>
              <a:rPr lang="en-US" sz="3000" b="1" dirty="0">
                <a:solidFill>
                  <a:srgbClr val="2B2724"/>
                </a:solidFill>
                <a:latin typeface="Cambria" pitchFamily="34" charset="0"/>
                <a:ea typeface="Cambria" pitchFamily="34" charset="-122"/>
                <a:cs typeface="Cambria" pitchFamily="34" charset="-120"/>
              </a:rPr>
              <a:t>Working hypotheses — still being revised</a:t>
            </a:r>
            <a:endParaRPr lang="en-US" sz="3000" dirty="0"/>
          </a:p>
        </p:txBody>
      </p:sp>
      <p:sp>
        <p:nvSpPr>
          <p:cNvPr id="5" name="Shape 2"/>
          <p:cNvSpPr/>
          <p:nvPr/>
        </p:nvSpPr>
        <p:spPr>
          <a:xfrm>
            <a:off x="640080" y="1737360"/>
            <a:ext cx="10908792" cy="960120"/>
          </a:xfrm>
          <a:prstGeom prst="roundRect">
            <a:avLst>
              <a:gd name="adj" fmla="val 7619"/>
            </a:avLst>
          </a:prstGeom>
          <a:solidFill>
            <a:srgbClr val="F5F2EE"/>
          </a:solidFill>
          <a:ln w="9525">
            <a:solidFill>
              <a:srgbClr val="E3DDD6"/>
            </a:solidFill>
            <a:prstDash val="solid"/>
          </a:ln>
        </p:spPr>
        <p:txBody>
          <a:bodyPr/>
          <a:lstStyle/>
          <a:p>
            <a:endParaRPr lang="en-US"/>
          </a:p>
        </p:txBody>
      </p:sp>
      <p:sp>
        <p:nvSpPr>
          <p:cNvPr id="6" name="Text 3"/>
          <p:cNvSpPr/>
          <p:nvPr/>
        </p:nvSpPr>
        <p:spPr>
          <a:xfrm>
            <a:off x="914400" y="1874520"/>
            <a:ext cx="1005840" cy="685800"/>
          </a:xfrm>
          <a:prstGeom prst="rect">
            <a:avLst/>
          </a:prstGeom>
          <a:noFill/>
          <a:ln/>
        </p:spPr>
        <p:txBody>
          <a:bodyPr wrap="square" lIns="0" tIns="0" rIns="0" bIns="0" rtlCol="0" anchor="ctr"/>
          <a:lstStyle/>
          <a:p>
            <a:pPr marL="0" indent="0">
              <a:buNone/>
            </a:pPr>
            <a:r>
              <a:rPr lang="en-US" sz="2200" b="1" dirty="0">
                <a:solidFill>
                  <a:srgbClr val="8C1515"/>
                </a:solidFill>
                <a:latin typeface="Cambria" pitchFamily="34" charset="0"/>
                <a:ea typeface="Cambria" pitchFamily="34" charset="-122"/>
                <a:cs typeface="Cambria" pitchFamily="34" charset="-120"/>
              </a:rPr>
              <a:t>H1</a:t>
            </a:r>
            <a:endParaRPr lang="en-US" sz="2200" dirty="0"/>
          </a:p>
        </p:txBody>
      </p:sp>
      <p:sp>
        <p:nvSpPr>
          <p:cNvPr id="7" name="Text 4"/>
          <p:cNvSpPr/>
          <p:nvPr/>
        </p:nvSpPr>
        <p:spPr>
          <a:xfrm>
            <a:off x="2011680" y="1847088"/>
            <a:ext cx="9235440" cy="777240"/>
          </a:xfrm>
          <a:prstGeom prst="rect">
            <a:avLst/>
          </a:prstGeom>
          <a:noFill/>
          <a:ln/>
        </p:spPr>
        <p:txBody>
          <a:bodyPr wrap="square" lIns="0" tIns="0" rIns="0" bIns="0" rtlCol="0" anchor="ctr"/>
          <a:lstStyle/>
          <a:p>
            <a:pPr marL="0" indent="0">
              <a:buNone/>
            </a:pPr>
            <a:r>
              <a:rPr lang="en-US" sz="1450" dirty="0">
                <a:solidFill>
                  <a:srgbClr val="2E2A27"/>
                </a:solidFill>
                <a:latin typeface="Calibri" pitchFamily="34" charset="0"/>
                <a:ea typeface="Calibri" pitchFamily="34" charset="-122"/>
                <a:cs typeface="Calibri" pitchFamily="34" charset="-120"/>
              </a:rPr>
              <a:t>Teachers are more likely to change employment in districts exposed to discretion-restricting cultural conflict than in comparable unexposed districts.</a:t>
            </a:r>
            <a:endParaRPr lang="en-US" sz="1450" dirty="0"/>
          </a:p>
        </p:txBody>
      </p:sp>
      <p:sp>
        <p:nvSpPr>
          <p:cNvPr id="8" name="Shape 5"/>
          <p:cNvSpPr/>
          <p:nvPr/>
        </p:nvSpPr>
        <p:spPr>
          <a:xfrm>
            <a:off x="640080" y="2852928"/>
            <a:ext cx="10908792" cy="960120"/>
          </a:xfrm>
          <a:prstGeom prst="roundRect">
            <a:avLst>
              <a:gd name="adj" fmla="val 7619"/>
            </a:avLst>
          </a:prstGeom>
          <a:solidFill>
            <a:srgbClr val="F5F2EE"/>
          </a:solidFill>
          <a:ln w="9525">
            <a:solidFill>
              <a:srgbClr val="E3DDD6"/>
            </a:solidFill>
            <a:prstDash val="solid"/>
          </a:ln>
        </p:spPr>
        <p:txBody>
          <a:bodyPr/>
          <a:lstStyle/>
          <a:p>
            <a:endParaRPr lang="en-US"/>
          </a:p>
        </p:txBody>
      </p:sp>
      <p:sp>
        <p:nvSpPr>
          <p:cNvPr id="9" name="Text 6"/>
          <p:cNvSpPr/>
          <p:nvPr/>
        </p:nvSpPr>
        <p:spPr>
          <a:xfrm>
            <a:off x="914400" y="2990088"/>
            <a:ext cx="1005840" cy="685800"/>
          </a:xfrm>
          <a:prstGeom prst="rect">
            <a:avLst/>
          </a:prstGeom>
          <a:noFill/>
          <a:ln/>
        </p:spPr>
        <p:txBody>
          <a:bodyPr wrap="square" lIns="0" tIns="0" rIns="0" bIns="0" rtlCol="0" anchor="ctr"/>
          <a:lstStyle/>
          <a:p>
            <a:pPr marL="0" indent="0">
              <a:buNone/>
            </a:pPr>
            <a:r>
              <a:rPr lang="en-US" sz="2200" b="1" dirty="0">
                <a:solidFill>
                  <a:srgbClr val="8C1515"/>
                </a:solidFill>
                <a:latin typeface="Cambria" pitchFamily="34" charset="0"/>
                <a:ea typeface="Cambria" pitchFamily="34" charset="-122"/>
                <a:cs typeface="Cambria" pitchFamily="34" charset="-120"/>
              </a:rPr>
              <a:t>H2</a:t>
            </a:r>
            <a:endParaRPr lang="en-US" sz="2200" dirty="0"/>
          </a:p>
        </p:txBody>
      </p:sp>
      <p:sp>
        <p:nvSpPr>
          <p:cNvPr id="10" name="Text 7"/>
          <p:cNvSpPr/>
          <p:nvPr/>
        </p:nvSpPr>
        <p:spPr>
          <a:xfrm>
            <a:off x="2011680" y="2962656"/>
            <a:ext cx="9235440" cy="777240"/>
          </a:xfrm>
          <a:prstGeom prst="rect">
            <a:avLst/>
          </a:prstGeom>
          <a:noFill/>
          <a:ln/>
        </p:spPr>
        <p:txBody>
          <a:bodyPr wrap="square" lIns="0" tIns="0" rIns="0" bIns="0" rtlCol="0" anchor="ctr"/>
          <a:lstStyle/>
          <a:p>
            <a:pPr marL="0" indent="0">
              <a:buNone/>
            </a:pPr>
            <a:r>
              <a:rPr lang="en-US" sz="1450" dirty="0">
                <a:solidFill>
                  <a:srgbClr val="2E2A27"/>
                </a:solidFill>
                <a:latin typeface="Calibri" pitchFamily="34" charset="0"/>
                <a:ea typeface="Calibri" pitchFamily="34" charset="-122"/>
                <a:cs typeface="Calibri" pitchFamily="34" charset="-120"/>
              </a:rPr>
              <a:t>Within conflict districts, teachers in directly-exposed roles change employment at higher rates than colleagues in less-exposed roles.</a:t>
            </a:r>
            <a:endParaRPr lang="en-US" sz="1450" dirty="0"/>
          </a:p>
        </p:txBody>
      </p:sp>
      <p:sp>
        <p:nvSpPr>
          <p:cNvPr id="11" name="Shape 8"/>
          <p:cNvSpPr/>
          <p:nvPr/>
        </p:nvSpPr>
        <p:spPr>
          <a:xfrm>
            <a:off x="640080" y="3968496"/>
            <a:ext cx="10908792" cy="960120"/>
          </a:xfrm>
          <a:prstGeom prst="roundRect">
            <a:avLst>
              <a:gd name="adj" fmla="val 7619"/>
            </a:avLst>
          </a:prstGeom>
          <a:solidFill>
            <a:srgbClr val="F5F2EE"/>
          </a:solidFill>
          <a:ln w="9525">
            <a:solidFill>
              <a:srgbClr val="E3DDD6"/>
            </a:solidFill>
            <a:prstDash val="solid"/>
          </a:ln>
        </p:spPr>
        <p:txBody>
          <a:bodyPr/>
          <a:lstStyle/>
          <a:p>
            <a:endParaRPr lang="en-US"/>
          </a:p>
        </p:txBody>
      </p:sp>
      <p:sp>
        <p:nvSpPr>
          <p:cNvPr id="12" name="Text 9"/>
          <p:cNvSpPr/>
          <p:nvPr/>
        </p:nvSpPr>
        <p:spPr>
          <a:xfrm>
            <a:off x="914400" y="4105656"/>
            <a:ext cx="1005840" cy="685800"/>
          </a:xfrm>
          <a:prstGeom prst="rect">
            <a:avLst/>
          </a:prstGeom>
          <a:noFill/>
          <a:ln/>
        </p:spPr>
        <p:txBody>
          <a:bodyPr wrap="square" lIns="0" tIns="0" rIns="0" bIns="0" rtlCol="0" anchor="ctr"/>
          <a:lstStyle/>
          <a:p>
            <a:pPr marL="0" indent="0">
              <a:buNone/>
            </a:pPr>
            <a:r>
              <a:rPr lang="en-US" sz="2200" b="1" dirty="0">
                <a:solidFill>
                  <a:srgbClr val="8C1515"/>
                </a:solidFill>
                <a:latin typeface="Cambria" pitchFamily="34" charset="0"/>
                <a:ea typeface="Cambria" pitchFamily="34" charset="-122"/>
                <a:cs typeface="Cambria" pitchFamily="34" charset="-120"/>
              </a:rPr>
              <a:t>H3A</a:t>
            </a:r>
            <a:endParaRPr lang="en-US" sz="2200" dirty="0"/>
          </a:p>
        </p:txBody>
      </p:sp>
      <p:sp>
        <p:nvSpPr>
          <p:cNvPr id="13" name="Text 10"/>
          <p:cNvSpPr/>
          <p:nvPr/>
        </p:nvSpPr>
        <p:spPr>
          <a:xfrm>
            <a:off x="2011680" y="4078224"/>
            <a:ext cx="9235440" cy="777240"/>
          </a:xfrm>
          <a:prstGeom prst="rect">
            <a:avLst/>
          </a:prstGeom>
          <a:noFill/>
          <a:ln/>
        </p:spPr>
        <p:txBody>
          <a:bodyPr wrap="square" lIns="0" tIns="0" rIns="0" bIns="0" rtlCol="0" anchor="ctr"/>
          <a:lstStyle/>
          <a:p>
            <a:pPr marL="0" indent="0">
              <a:buNone/>
            </a:pPr>
            <a:r>
              <a:rPr lang="en-US" sz="1450" dirty="0">
                <a:solidFill>
                  <a:srgbClr val="2E2A27"/>
                </a:solidFill>
                <a:latin typeface="Calibri" pitchFamily="34" charset="0"/>
                <a:ea typeface="Calibri" pitchFamily="34" charset="-122"/>
                <a:cs typeface="Calibri" pitchFamily="34" charset="-120"/>
              </a:rPr>
              <a:t>Among exposed teachers, those ideologically misaligned with the conflict's direction are the most likely to change employment.</a:t>
            </a:r>
            <a:endParaRPr lang="en-US" sz="1450" dirty="0"/>
          </a:p>
        </p:txBody>
      </p:sp>
      <p:sp>
        <p:nvSpPr>
          <p:cNvPr id="14" name="Shape 11"/>
          <p:cNvSpPr/>
          <p:nvPr/>
        </p:nvSpPr>
        <p:spPr>
          <a:xfrm>
            <a:off x="640080" y="5084064"/>
            <a:ext cx="10908792" cy="960120"/>
          </a:xfrm>
          <a:prstGeom prst="roundRect">
            <a:avLst>
              <a:gd name="adj" fmla="val 7619"/>
            </a:avLst>
          </a:prstGeom>
          <a:solidFill>
            <a:srgbClr val="F5F2EE"/>
          </a:solidFill>
          <a:ln w="9525">
            <a:solidFill>
              <a:srgbClr val="E3DDD6"/>
            </a:solidFill>
            <a:prstDash val="solid"/>
          </a:ln>
        </p:spPr>
        <p:txBody>
          <a:bodyPr/>
          <a:lstStyle/>
          <a:p>
            <a:endParaRPr lang="en-US"/>
          </a:p>
        </p:txBody>
      </p:sp>
      <p:sp>
        <p:nvSpPr>
          <p:cNvPr id="15" name="Text 12"/>
          <p:cNvSpPr/>
          <p:nvPr/>
        </p:nvSpPr>
        <p:spPr>
          <a:xfrm>
            <a:off x="914400" y="5221224"/>
            <a:ext cx="1005840" cy="685800"/>
          </a:xfrm>
          <a:prstGeom prst="rect">
            <a:avLst/>
          </a:prstGeom>
          <a:noFill/>
          <a:ln/>
        </p:spPr>
        <p:txBody>
          <a:bodyPr wrap="square" lIns="0" tIns="0" rIns="0" bIns="0" rtlCol="0" anchor="ctr"/>
          <a:lstStyle/>
          <a:p>
            <a:pPr marL="0" indent="0">
              <a:buNone/>
            </a:pPr>
            <a:r>
              <a:rPr lang="en-US" sz="2200" b="1" dirty="0">
                <a:solidFill>
                  <a:srgbClr val="8C1515"/>
                </a:solidFill>
                <a:latin typeface="Cambria" pitchFamily="34" charset="0"/>
                <a:ea typeface="Cambria" pitchFamily="34" charset="-122"/>
                <a:cs typeface="Cambria" pitchFamily="34" charset="-120"/>
              </a:rPr>
              <a:t>H3B</a:t>
            </a:r>
            <a:endParaRPr lang="en-US" sz="2200" dirty="0"/>
          </a:p>
        </p:txBody>
      </p:sp>
      <p:sp>
        <p:nvSpPr>
          <p:cNvPr id="16" name="Text 13"/>
          <p:cNvSpPr/>
          <p:nvPr/>
        </p:nvSpPr>
        <p:spPr>
          <a:xfrm>
            <a:off x="2011680" y="5193792"/>
            <a:ext cx="9235440" cy="777240"/>
          </a:xfrm>
          <a:prstGeom prst="rect">
            <a:avLst/>
          </a:prstGeom>
          <a:noFill/>
          <a:ln/>
        </p:spPr>
        <p:txBody>
          <a:bodyPr wrap="square" lIns="0" tIns="0" rIns="0" bIns="0" rtlCol="0" anchor="ctr"/>
          <a:lstStyle/>
          <a:p>
            <a:pPr marL="0" indent="0">
              <a:buNone/>
            </a:pPr>
            <a:r>
              <a:rPr lang="en-US" sz="1450" dirty="0">
                <a:solidFill>
                  <a:srgbClr val="2E2A27"/>
                </a:solidFill>
                <a:latin typeface="Calibri" pitchFamily="34" charset="0"/>
                <a:ea typeface="Calibri" pitchFamily="34" charset="-122"/>
                <a:cs typeface="Calibri" pitchFamily="34" charset="-120"/>
              </a:rPr>
              <a:t>Less-exposed but misaligned teachers may also respond — but to a smaller degree than exposed ones.</a:t>
            </a:r>
            <a:endParaRPr lang="en-US" sz="1450" dirty="0"/>
          </a:p>
        </p:txBody>
      </p:sp>
    </p:spTree>
  </p:cSld>
  <p:clrMapOvr>
    <a:masterClrMapping/>
  </p:clrMapOvr>
  <p:extLst/>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2B2724"/>
        </a:solidFill>
        <a:effectLst/>
      </p:bgPr>
    </p:bg>
    <p:spTree>
      <p:nvGrpSpPr>
        <p:cNvPr id="1" name=""/>
        <p:cNvGrpSpPr/>
        <p:nvPr/>
      </p:nvGrpSpPr>
      <p:grpSpPr>
        <a:xfrm>
          <a:off x="0" y="0"/>
          <a:ext cx="0" cy="0"/>
          <a:chOff x="0" y="0"/>
          <a:chExt cx="0" cy="0"/>
        </a:xfrm>
      </p:grpSpPr>
      <p:sp>
        <p:nvSpPr>
          <p:cNvPr id="2" name="Text 0"/>
          <p:cNvSpPr/>
          <p:nvPr/>
        </p:nvSpPr>
        <p:spPr>
          <a:xfrm>
            <a:off x="822960" y="1371600"/>
            <a:ext cx="10515600" cy="365760"/>
          </a:xfrm>
          <a:prstGeom prst="rect">
            <a:avLst/>
          </a:prstGeom>
          <a:noFill/>
          <a:ln/>
        </p:spPr>
        <p:txBody>
          <a:bodyPr wrap="square" rtlCol="0" anchor="ctr"/>
          <a:lstStyle/>
          <a:p>
            <a:pPr marL="0" indent="0">
              <a:buNone/>
            </a:pPr>
            <a:r>
              <a:rPr lang="en-US" sz="1400" b="1" kern="0" spc="300" dirty="0">
                <a:solidFill>
                  <a:srgbClr val="C9A227"/>
                </a:solidFill>
                <a:latin typeface="Calibri" pitchFamily="34" charset="0"/>
                <a:ea typeface="Calibri" pitchFamily="34" charset="-122"/>
                <a:cs typeface="Calibri" pitchFamily="34" charset="-120"/>
              </a:rPr>
              <a:t>PART 2  •  TREATMENT DATA</a:t>
            </a:r>
            <a:endParaRPr lang="en-US" sz="1400" dirty="0"/>
          </a:p>
        </p:txBody>
      </p:sp>
      <p:sp>
        <p:nvSpPr>
          <p:cNvPr id="3" name="Text 1"/>
          <p:cNvSpPr/>
          <p:nvPr/>
        </p:nvSpPr>
        <p:spPr>
          <a:xfrm>
            <a:off x="822960" y="1828800"/>
            <a:ext cx="10515600" cy="2011680"/>
          </a:xfrm>
          <a:prstGeom prst="rect">
            <a:avLst/>
          </a:prstGeom>
          <a:noFill/>
          <a:ln/>
        </p:spPr>
        <p:txBody>
          <a:bodyPr wrap="square"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Measuring cultural conflict</a:t>
            </a:r>
            <a:endParaRPr lang="en-US" sz="4000" dirty="0"/>
          </a:p>
        </p:txBody>
      </p:sp>
      <p:sp>
        <p:nvSpPr>
          <p:cNvPr id="4" name="Text 2"/>
          <p:cNvSpPr/>
          <p:nvPr/>
        </p:nvSpPr>
        <p:spPr>
          <a:xfrm>
            <a:off x="822960" y="3931920"/>
            <a:ext cx="9875520" cy="1463040"/>
          </a:xfrm>
          <a:prstGeom prst="rect">
            <a:avLst/>
          </a:prstGeom>
          <a:noFill/>
          <a:ln/>
        </p:spPr>
        <p:txBody>
          <a:bodyPr wrap="square" rtlCol="0" anchor="t"/>
          <a:lstStyle/>
          <a:p>
            <a:pPr marL="0" indent="0">
              <a:buNone/>
            </a:pPr>
            <a:r>
              <a:rPr lang="en-US" sz="1700" dirty="0">
                <a:solidFill>
                  <a:srgbClr val="D8D2CB"/>
                </a:solidFill>
                <a:latin typeface="Calibri" pitchFamily="34" charset="0"/>
                <a:ea typeface="Calibri" pitchFamily="34" charset="-122"/>
                <a:cs typeface="Calibri" pitchFamily="34" charset="-120"/>
              </a:rPr>
              <a:t>Four national datasets, one unified district-year panel of discretion-restricting incidents — with role exposure and ideological direction coded for every conflict.</a:t>
            </a:r>
            <a:endParaRPr lang="en-US" sz="1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881360" cy="292608"/>
          </a:xfrm>
          <a:prstGeom prst="rect">
            <a:avLst/>
          </a:prstGeom>
          <a:noFill/>
          <a:ln/>
        </p:spPr>
        <p:txBody>
          <a:bodyPr wrap="square" lIns="0" tIns="0" rIns="0" bIns="0" rtlCol="0" anchor="ctr"/>
          <a:lstStyle/>
          <a:p>
            <a:pPr marL="0" indent="0">
              <a:buNone/>
            </a:pPr>
            <a:r>
              <a:rPr lang="en-US" sz="1100" b="1" kern="0" spc="200" dirty="0">
                <a:solidFill>
                  <a:srgbClr val="8C1515"/>
                </a:solidFill>
                <a:latin typeface="Calibri" pitchFamily="34" charset="0"/>
                <a:ea typeface="Calibri" pitchFamily="34" charset="-122"/>
                <a:cs typeface="Calibri" pitchFamily="34" charset="-120"/>
              </a:rPr>
              <a:t>TREATMENT DATA</a:t>
            </a:r>
            <a:endParaRPr lang="en-US" sz="110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marL="0" indent="0">
              <a:buNone/>
            </a:pPr>
            <a:r>
              <a:rPr lang="en-US" sz="3000" b="1" dirty="0">
                <a:solidFill>
                  <a:srgbClr val="2B2724"/>
                </a:solidFill>
                <a:latin typeface="Cambria" pitchFamily="34" charset="0"/>
                <a:ea typeface="Cambria" pitchFamily="34" charset="-122"/>
                <a:cs typeface="Cambria" pitchFamily="34" charset="-120"/>
              </a:rPr>
              <a:t>Four sources, one conflict panel</a:t>
            </a:r>
            <a:endParaRPr lang="en-US" sz="3000" dirty="0"/>
          </a:p>
        </p:txBody>
      </p:sp>
      <p:sp>
        <p:nvSpPr>
          <p:cNvPr id="5" name="Shape 2"/>
          <p:cNvSpPr/>
          <p:nvPr/>
        </p:nvSpPr>
        <p:spPr>
          <a:xfrm>
            <a:off x="640080" y="1691640"/>
            <a:ext cx="5394960" cy="2057400"/>
          </a:xfrm>
          <a:prstGeom prst="roundRect">
            <a:avLst>
              <a:gd name="adj" fmla="val 3556"/>
            </a:avLst>
          </a:prstGeom>
          <a:solidFill>
            <a:srgbClr val="F5F2EE"/>
          </a:solidFill>
          <a:ln w="9525">
            <a:solidFill>
              <a:srgbClr val="E3DDD6"/>
            </a:solidFill>
            <a:prstDash val="solid"/>
          </a:ln>
        </p:spPr>
        <p:txBody>
          <a:bodyPr/>
          <a:lstStyle/>
          <a:p>
            <a:endParaRPr lang="en-US"/>
          </a:p>
        </p:txBody>
      </p:sp>
      <p:sp>
        <p:nvSpPr>
          <p:cNvPr id="6" name="Text 3"/>
          <p:cNvSpPr/>
          <p:nvPr/>
        </p:nvSpPr>
        <p:spPr>
          <a:xfrm>
            <a:off x="868680" y="1837944"/>
            <a:ext cx="4937760" cy="411480"/>
          </a:xfrm>
          <a:prstGeom prst="rect">
            <a:avLst/>
          </a:prstGeom>
          <a:noFill/>
          <a:ln/>
        </p:spPr>
        <p:txBody>
          <a:bodyPr wrap="square" lIns="0" tIns="0" rIns="0" bIns="0" rtlCol="0" anchor="ctr"/>
          <a:lstStyle/>
          <a:p>
            <a:pPr marL="0" indent="0">
              <a:buNone/>
            </a:pPr>
            <a:r>
              <a:rPr lang="en-US" sz="1650" b="1" dirty="0">
                <a:solidFill>
                  <a:srgbClr val="8C1515"/>
                </a:solidFill>
                <a:latin typeface="Cambria" pitchFamily="34" charset="0"/>
                <a:ea typeface="Cambria" pitchFamily="34" charset="-122"/>
                <a:cs typeface="Cambria" pitchFamily="34" charset="-120"/>
              </a:rPr>
              <a:t>CRT Forward (UCLA)</a:t>
            </a:r>
            <a:endParaRPr lang="en-US" sz="1650" dirty="0"/>
          </a:p>
        </p:txBody>
      </p:sp>
      <p:sp>
        <p:nvSpPr>
          <p:cNvPr id="7" name="Text 4"/>
          <p:cNvSpPr/>
          <p:nvPr/>
        </p:nvSpPr>
        <p:spPr>
          <a:xfrm>
            <a:off x="868680" y="2276856"/>
            <a:ext cx="4937760" cy="1051560"/>
          </a:xfrm>
          <a:prstGeom prst="rect">
            <a:avLst/>
          </a:prstGeom>
          <a:noFill/>
          <a:ln/>
        </p:spPr>
        <p:txBody>
          <a:bodyPr wrap="square" lIns="0" tIns="0" rIns="0" bIns="0" rtlCol="0" anchor="ctr"/>
          <a:lstStyle/>
          <a:p>
            <a:pPr marL="0" indent="0">
              <a:buNone/>
            </a:pPr>
            <a:r>
              <a:rPr lang="en-US" sz="1250" dirty="0">
                <a:solidFill>
                  <a:srgbClr val="2E2A27"/>
                </a:solidFill>
                <a:latin typeface="Calibri" pitchFamily="34" charset="0"/>
                <a:ea typeface="Calibri" pitchFamily="34" charset="-122"/>
                <a:cs typeface="Calibri" pitchFamily="34" charset="-120"/>
              </a:rPr>
              <a:t>State &amp; district anti-CRT measures across 45 states; legal databases + 4,000+ newspapers; proposed and enacted tracked.</a:t>
            </a:r>
            <a:endParaRPr lang="en-US" sz="1250" dirty="0"/>
          </a:p>
        </p:txBody>
      </p:sp>
      <p:sp>
        <p:nvSpPr>
          <p:cNvPr id="8" name="Text 5"/>
          <p:cNvSpPr/>
          <p:nvPr/>
        </p:nvSpPr>
        <p:spPr>
          <a:xfrm>
            <a:off x="868680" y="3337560"/>
            <a:ext cx="4937760" cy="292608"/>
          </a:xfrm>
          <a:prstGeom prst="rect">
            <a:avLst/>
          </a:prstGeom>
          <a:noFill/>
          <a:ln/>
        </p:spPr>
        <p:txBody>
          <a:bodyPr wrap="square" lIns="0" tIns="0" rIns="0" bIns="0" rtlCol="0" anchor="ctr"/>
          <a:lstStyle/>
          <a:p>
            <a:pPr marL="0" indent="0">
              <a:buNone/>
            </a:pPr>
            <a:r>
              <a:rPr lang="en-US" sz="1150" b="1" i="1" dirty="0">
                <a:solidFill>
                  <a:srgbClr val="7A736C"/>
                </a:solidFill>
                <a:latin typeface="Calibri" pitchFamily="34" charset="0"/>
                <a:ea typeface="Calibri" pitchFamily="34" charset="-122"/>
                <a:cs typeface="Calibri" pitchFamily="34" charset="-120"/>
              </a:rPr>
              <a:t>Hundreds of policies → 2024</a:t>
            </a:r>
            <a:endParaRPr lang="en-US" sz="1150" dirty="0"/>
          </a:p>
        </p:txBody>
      </p:sp>
      <p:sp>
        <p:nvSpPr>
          <p:cNvPr id="9" name="Shape 6"/>
          <p:cNvSpPr/>
          <p:nvPr/>
        </p:nvSpPr>
        <p:spPr>
          <a:xfrm>
            <a:off x="6172200" y="1691640"/>
            <a:ext cx="5394960" cy="2057400"/>
          </a:xfrm>
          <a:prstGeom prst="roundRect">
            <a:avLst>
              <a:gd name="adj" fmla="val 3556"/>
            </a:avLst>
          </a:prstGeom>
          <a:solidFill>
            <a:srgbClr val="F5F2EE"/>
          </a:solidFill>
          <a:ln w="9525">
            <a:solidFill>
              <a:srgbClr val="E3DDD6"/>
            </a:solidFill>
            <a:prstDash val="solid"/>
          </a:ln>
        </p:spPr>
        <p:txBody>
          <a:bodyPr/>
          <a:lstStyle/>
          <a:p>
            <a:endParaRPr lang="en-US"/>
          </a:p>
        </p:txBody>
      </p:sp>
      <p:sp>
        <p:nvSpPr>
          <p:cNvPr id="10" name="Text 7"/>
          <p:cNvSpPr/>
          <p:nvPr/>
        </p:nvSpPr>
        <p:spPr>
          <a:xfrm>
            <a:off x="6400800" y="1837944"/>
            <a:ext cx="4937760" cy="411480"/>
          </a:xfrm>
          <a:prstGeom prst="rect">
            <a:avLst/>
          </a:prstGeom>
          <a:noFill/>
          <a:ln/>
        </p:spPr>
        <p:txBody>
          <a:bodyPr wrap="square" lIns="0" tIns="0" rIns="0" bIns="0" rtlCol="0" anchor="ctr"/>
          <a:lstStyle/>
          <a:p>
            <a:pPr marL="0" indent="0">
              <a:buNone/>
            </a:pPr>
            <a:r>
              <a:rPr lang="en-US" sz="1650" b="1" dirty="0">
                <a:solidFill>
                  <a:srgbClr val="8C1515"/>
                </a:solidFill>
                <a:latin typeface="Cambria" pitchFamily="34" charset="0"/>
                <a:ea typeface="Cambria" pitchFamily="34" charset="-122"/>
                <a:cs typeface="Cambria" pitchFamily="34" charset="-120"/>
              </a:rPr>
              <a:t>PEN America Book Bans</a:t>
            </a:r>
            <a:endParaRPr lang="en-US" sz="1650" dirty="0"/>
          </a:p>
        </p:txBody>
      </p:sp>
      <p:sp>
        <p:nvSpPr>
          <p:cNvPr id="11" name="Text 8"/>
          <p:cNvSpPr/>
          <p:nvPr/>
        </p:nvSpPr>
        <p:spPr>
          <a:xfrm>
            <a:off x="6400800" y="2276856"/>
            <a:ext cx="4937760" cy="1051560"/>
          </a:xfrm>
          <a:prstGeom prst="rect">
            <a:avLst/>
          </a:prstGeom>
          <a:noFill/>
          <a:ln/>
        </p:spPr>
        <p:txBody>
          <a:bodyPr wrap="square" lIns="0" tIns="0" rIns="0" bIns="0" rtlCol="0" anchor="ctr"/>
          <a:lstStyle/>
          <a:p>
            <a:pPr marL="0" indent="0">
              <a:buNone/>
            </a:pPr>
            <a:r>
              <a:rPr lang="en-US" sz="1250" dirty="0">
                <a:solidFill>
                  <a:srgbClr val="2E2A27"/>
                </a:solidFill>
                <a:latin typeface="Calibri" pitchFamily="34" charset="0"/>
                <a:ea typeface="Calibri" pitchFamily="34" charset="-122"/>
                <a:cs typeface="Calibri" pitchFamily="34" charset="-120"/>
              </a:rPr>
              <a:t>Book-level restrictions with location, timing, status, and content — including permission requirements and “review” removals.</a:t>
            </a:r>
            <a:endParaRPr lang="en-US" sz="1250" dirty="0"/>
          </a:p>
        </p:txBody>
      </p:sp>
      <p:sp>
        <p:nvSpPr>
          <p:cNvPr id="12" name="Text 9"/>
          <p:cNvSpPr/>
          <p:nvPr/>
        </p:nvSpPr>
        <p:spPr>
          <a:xfrm>
            <a:off x="6400800" y="3337560"/>
            <a:ext cx="4937760" cy="292608"/>
          </a:xfrm>
          <a:prstGeom prst="rect">
            <a:avLst/>
          </a:prstGeom>
          <a:noFill/>
          <a:ln/>
        </p:spPr>
        <p:txBody>
          <a:bodyPr wrap="square" lIns="0" tIns="0" rIns="0" bIns="0" rtlCol="0" anchor="ctr"/>
          <a:lstStyle/>
          <a:p>
            <a:pPr marL="0" indent="0">
              <a:buNone/>
            </a:pPr>
            <a:r>
              <a:rPr lang="en-US" sz="1150" b="1" i="1" dirty="0">
                <a:solidFill>
                  <a:srgbClr val="7A736C"/>
                </a:solidFill>
                <a:latin typeface="Calibri" pitchFamily="34" charset="0"/>
                <a:ea typeface="Calibri" pitchFamily="34" charset="-122"/>
                <a:cs typeface="Calibri" pitchFamily="34" charset="-120"/>
              </a:rPr>
              <a:t>July 2021 → present</a:t>
            </a:r>
            <a:endParaRPr lang="en-US" sz="1150" dirty="0"/>
          </a:p>
        </p:txBody>
      </p:sp>
      <p:sp>
        <p:nvSpPr>
          <p:cNvPr id="13" name="Shape 10"/>
          <p:cNvSpPr/>
          <p:nvPr/>
        </p:nvSpPr>
        <p:spPr>
          <a:xfrm>
            <a:off x="640080" y="3913632"/>
            <a:ext cx="5394960" cy="2057400"/>
          </a:xfrm>
          <a:prstGeom prst="roundRect">
            <a:avLst>
              <a:gd name="adj" fmla="val 3556"/>
            </a:avLst>
          </a:prstGeom>
          <a:solidFill>
            <a:srgbClr val="F5F2EE"/>
          </a:solidFill>
          <a:ln w="9525">
            <a:solidFill>
              <a:srgbClr val="E3DDD6"/>
            </a:solidFill>
            <a:prstDash val="solid"/>
          </a:ln>
        </p:spPr>
        <p:txBody>
          <a:bodyPr/>
          <a:lstStyle/>
          <a:p>
            <a:endParaRPr lang="en-US"/>
          </a:p>
        </p:txBody>
      </p:sp>
      <p:sp>
        <p:nvSpPr>
          <p:cNvPr id="14" name="Text 11"/>
          <p:cNvSpPr/>
          <p:nvPr/>
        </p:nvSpPr>
        <p:spPr>
          <a:xfrm>
            <a:off x="868680" y="4059936"/>
            <a:ext cx="4937760" cy="411480"/>
          </a:xfrm>
          <a:prstGeom prst="rect">
            <a:avLst/>
          </a:prstGeom>
          <a:noFill/>
          <a:ln/>
        </p:spPr>
        <p:txBody>
          <a:bodyPr wrap="square" lIns="0" tIns="0" rIns="0" bIns="0" rtlCol="0" anchor="ctr"/>
          <a:lstStyle/>
          <a:p>
            <a:pPr marL="0" indent="0">
              <a:buNone/>
            </a:pPr>
            <a:r>
              <a:rPr lang="en-US" sz="1650" b="1" dirty="0">
                <a:solidFill>
                  <a:srgbClr val="8C1515"/>
                </a:solidFill>
                <a:latin typeface="Cambria" pitchFamily="34" charset="0"/>
                <a:ea typeface="Cambria" pitchFamily="34" charset="-122"/>
                <a:cs typeface="Cambria" pitchFamily="34" charset="-120"/>
              </a:rPr>
              <a:t>Cato Battle Map</a:t>
            </a:r>
            <a:endParaRPr lang="en-US" sz="1650" dirty="0"/>
          </a:p>
        </p:txBody>
      </p:sp>
      <p:sp>
        <p:nvSpPr>
          <p:cNvPr id="15" name="Text 12"/>
          <p:cNvSpPr/>
          <p:nvPr/>
        </p:nvSpPr>
        <p:spPr>
          <a:xfrm>
            <a:off x="868680" y="4498848"/>
            <a:ext cx="4937760" cy="1051560"/>
          </a:xfrm>
          <a:prstGeom prst="rect">
            <a:avLst/>
          </a:prstGeom>
          <a:noFill/>
          <a:ln/>
        </p:spPr>
        <p:txBody>
          <a:bodyPr wrap="square" lIns="0" tIns="0" rIns="0" bIns="0" rtlCol="0" anchor="ctr"/>
          <a:lstStyle/>
          <a:p>
            <a:pPr marL="0" indent="0">
              <a:buNone/>
            </a:pPr>
            <a:r>
              <a:rPr lang="en-US" sz="1250" dirty="0">
                <a:solidFill>
                  <a:srgbClr val="2E2A27"/>
                </a:solidFill>
                <a:latin typeface="Calibri" pitchFamily="34" charset="0"/>
                <a:ea typeface="Calibri" pitchFamily="34" charset="-122"/>
                <a:cs typeface="Calibri" pitchFamily="34" charset="-120"/>
              </a:rPr>
              <a:t>Broadest net: conflicts over “basic rights, moral values, or individual identities” — catches what the others miss.</a:t>
            </a:r>
            <a:endParaRPr lang="en-US" sz="1250" dirty="0"/>
          </a:p>
        </p:txBody>
      </p:sp>
      <p:sp>
        <p:nvSpPr>
          <p:cNvPr id="16" name="Text 13"/>
          <p:cNvSpPr/>
          <p:nvPr/>
        </p:nvSpPr>
        <p:spPr>
          <a:xfrm>
            <a:off x="868680" y="5559552"/>
            <a:ext cx="4937760" cy="292608"/>
          </a:xfrm>
          <a:prstGeom prst="rect">
            <a:avLst/>
          </a:prstGeom>
          <a:noFill/>
          <a:ln/>
        </p:spPr>
        <p:txBody>
          <a:bodyPr wrap="square" lIns="0" tIns="0" rIns="0" bIns="0" rtlCol="0" anchor="ctr"/>
          <a:lstStyle/>
          <a:p>
            <a:pPr marL="0" indent="0">
              <a:buNone/>
            </a:pPr>
            <a:r>
              <a:rPr lang="en-US" sz="1150" b="1" i="1" dirty="0">
                <a:solidFill>
                  <a:srgbClr val="7A736C"/>
                </a:solidFill>
                <a:latin typeface="Calibri" pitchFamily="34" charset="0"/>
                <a:ea typeface="Calibri" pitchFamily="34" charset="-122"/>
                <a:cs typeface="Calibri" pitchFamily="34" charset="-120"/>
              </a:rPr>
              <a:t>2001 → 2024</a:t>
            </a:r>
            <a:endParaRPr lang="en-US" sz="1150" dirty="0"/>
          </a:p>
        </p:txBody>
      </p:sp>
      <p:sp>
        <p:nvSpPr>
          <p:cNvPr id="17" name="Shape 14"/>
          <p:cNvSpPr/>
          <p:nvPr/>
        </p:nvSpPr>
        <p:spPr>
          <a:xfrm>
            <a:off x="6172200" y="3913632"/>
            <a:ext cx="5394960" cy="2057400"/>
          </a:xfrm>
          <a:prstGeom prst="roundRect">
            <a:avLst>
              <a:gd name="adj" fmla="val 3556"/>
            </a:avLst>
          </a:prstGeom>
          <a:solidFill>
            <a:srgbClr val="F5F2EE"/>
          </a:solidFill>
          <a:ln w="9525">
            <a:solidFill>
              <a:srgbClr val="E3DDD6"/>
            </a:solidFill>
            <a:prstDash val="solid"/>
          </a:ln>
        </p:spPr>
        <p:txBody>
          <a:bodyPr/>
          <a:lstStyle/>
          <a:p>
            <a:endParaRPr lang="en-US"/>
          </a:p>
        </p:txBody>
      </p:sp>
      <p:sp>
        <p:nvSpPr>
          <p:cNvPr id="18" name="Text 15"/>
          <p:cNvSpPr/>
          <p:nvPr/>
        </p:nvSpPr>
        <p:spPr>
          <a:xfrm>
            <a:off x="6400800" y="4059936"/>
            <a:ext cx="4937760" cy="411480"/>
          </a:xfrm>
          <a:prstGeom prst="rect">
            <a:avLst/>
          </a:prstGeom>
          <a:noFill/>
          <a:ln/>
        </p:spPr>
        <p:txBody>
          <a:bodyPr wrap="square" lIns="0" tIns="0" rIns="0" bIns="0" rtlCol="0" anchor="ctr"/>
          <a:lstStyle/>
          <a:p>
            <a:pPr marL="0" indent="0">
              <a:buNone/>
            </a:pPr>
            <a:r>
              <a:rPr lang="en-US" sz="1650" b="1" dirty="0">
                <a:solidFill>
                  <a:srgbClr val="8C1515"/>
                </a:solidFill>
                <a:latin typeface="Cambria" pitchFamily="34" charset="0"/>
                <a:ea typeface="Cambria" pitchFamily="34" charset="-122"/>
                <a:cs typeface="Cambria" pitchFamily="34" charset="-120"/>
              </a:rPr>
              <a:t>PEN Educational Gag Orders</a:t>
            </a:r>
            <a:endParaRPr lang="en-US" sz="1650" dirty="0"/>
          </a:p>
        </p:txBody>
      </p:sp>
      <p:sp>
        <p:nvSpPr>
          <p:cNvPr id="19" name="Text 16"/>
          <p:cNvSpPr/>
          <p:nvPr/>
        </p:nvSpPr>
        <p:spPr>
          <a:xfrm>
            <a:off x="6400800" y="4498848"/>
            <a:ext cx="4937760" cy="1051560"/>
          </a:xfrm>
          <a:prstGeom prst="rect">
            <a:avLst/>
          </a:prstGeom>
          <a:noFill/>
          <a:ln/>
        </p:spPr>
        <p:txBody>
          <a:bodyPr wrap="square" lIns="0" tIns="0" rIns="0" bIns="0" rtlCol="0" anchor="ctr"/>
          <a:lstStyle/>
          <a:p>
            <a:pPr marL="0" indent="0">
              <a:buNone/>
            </a:pPr>
            <a:r>
              <a:rPr lang="en-US" sz="1250" dirty="0">
                <a:solidFill>
                  <a:srgbClr val="2E2A27"/>
                </a:solidFill>
                <a:latin typeface="Calibri" pitchFamily="34" charset="0"/>
                <a:ea typeface="Calibri" pitchFamily="34" charset="-122"/>
                <a:cs typeface="Calibri" pitchFamily="34" charset="-120"/>
              </a:rPr>
              <a:t>State legislation banning “divisive concepts” for K–12 teachers — overwhelmingly race, sexuality, gender identity.</a:t>
            </a:r>
            <a:endParaRPr lang="en-US" sz="1250" dirty="0"/>
          </a:p>
        </p:txBody>
      </p:sp>
      <p:sp>
        <p:nvSpPr>
          <p:cNvPr id="20" name="Text 17"/>
          <p:cNvSpPr/>
          <p:nvPr/>
        </p:nvSpPr>
        <p:spPr>
          <a:xfrm>
            <a:off x="6400800" y="5559552"/>
            <a:ext cx="4937760" cy="292608"/>
          </a:xfrm>
          <a:prstGeom prst="rect">
            <a:avLst/>
          </a:prstGeom>
          <a:noFill/>
          <a:ln/>
        </p:spPr>
        <p:txBody>
          <a:bodyPr wrap="square" lIns="0" tIns="0" rIns="0" bIns="0" rtlCol="0" anchor="ctr"/>
          <a:lstStyle/>
          <a:p>
            <a:pPr marL="0" indent="0">
              <a:buNone/>
            </a:pPr>
            <a:r>
              <a:rPr lang="en-US" sz="1150" b="1" i="1" dirty="0">
                <a:solidFill>
                  <a:srgbClr val="7A736C"/>
                </a:solidFill>
                <a:latin typeface="Calibri" pitchFamily="34" charset="0"/>
                <a:ea typeface="Calibri" pitchFamily="34" charset="-122"/>
                <a:cs typeface="Calibri" pitchFamily="34" charset="-120"/>
              </a:rPr>
              <a:t>2021 → 2025</a:t>
            </a:r>
            <a:endParaRPr lang="en-US" sz="1150" dirty="0"/>
          </a:p>
        </p:txBody>
      </p:sp>
      <p:sp>
        <p:nvSpPr>
          <p:cNvPr id="21" name="Text 18"/>
          <p:cNvSpPr/>
          <p:nvPr/>
        </p:nvSpPr>
        <p:spPr>
          <a:xfrm>
            <a:off x="640080" y="6172200"/>
            <a:ext cx="10881360" cy="320040"/>
          </a:xfrm>
          <a:prstGeom prst="rect">
            <a:avLst/>
          </a:prstGeom>
          <a:noFill/>
          <a:ln/>
        </p:spPr>
        <p:txBody>
          <a:bodyPr wrap="square" lIns="0" tIns="0" rIns="0" bIns="0" rtlCol="0" anchor="ctr"/>
          <a:lstStyle/>
          <a:p>
            <a:pPr marL="0" indent="0">
              <a:buNone/>
            </a:pPr>
            <a:r>
              <a:rPr lang="en-US" sz="1200" i="1" dirty="0">
                <a:solidFill>
                  <a:srgbClr val="7A736C"/>
                </a:solidFill>
                <a:latin typeface="Calibri" pitchFamily="34" charset="0"/>
                <a:ea typeface="Calibri" pitchFamily="34" charset="-122"/>
                <a:cs typeface="Calibri" pitchFamily="34" charset="-120"/>
              </a:rPr>
              <a:t>Incidents de-duplicated across sources; state-level panels built where policies apply statewide.</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881360" cy="292608"/>
          </a:xfrm>
          <a:prstGeom prst="rect">
            <a:avLst/>
          </a:prstGeom>
          <a:noFill/>
          <a:ln/>
        </p:spPr>
        <p:txBody>
          <a:bodyPr wrap="square" lIns="0" tIns="0" rIns="0" bIns="0" rtlCol="0" anchor="ctr"/>
          <a:lstStyle/>
          <a:p>
            <a:pPr marL="0" indent="0">
              <a:buNone/>
            </a:pPr>
            <a:r>
              <a:rPr lang="en-US" sz="1100" b="1" kern="0" spc="200" dirty="0">
                <a:solidFill>
                  <a:srgbClr val="8C1515"/>
                </a:solidFill>
                <a:latin typeface="Calibri" pitchFamily="34" charset="0"/>
                <a:ea typeface="Calibri" pitchFamily="34" charset="-122"/>
                <a:cs typeface="Calibri" pitchFamily="34" charset="-120"/>
              </a:rPr>
              <a:t>TREATMENT DATA</a:t>
            </a:r>
            <a:endParaRPr lang="en-US" sz="110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marL="0" indent="0">
              <a:buNone/>
            </a:pPr>
            <a:r>
              <a:rPr lang="en-US" sz="3000" b="1" dirty="0">
                <a:solidFill>
                  <a:srgbClr val="2B2724"/>
                </a:solidFill>
                <a:latin typeface="Cambria" pitchFamily="34" charset="0"/>
                <a:ea typeface="Cambria" pitchFamily="34" charset="-122"/>
                <a:cs typeface="Cambria" pitchFamily="34" charset="-120"/>
              </a:rPr>
              <a:t>Not all conflict binds: enacted vs. contested-only</a:t>
            </a:r>
            <a:endParaRPr lang="en-US" sz="3000" dirty="0"/>
          </a:p>
        </p:txBody>
      </p:sp>
      <p:sp>
        <p:nvSpPr>
          <p:cNvPr id="5" name="Shape 2"/>
          <p:cNvSpPr/>
          <p:nvPr/>
        </p:nvSpPr>
        <p:spPr>
          <a:xfrm>
            <a:off x="640080" y="1783080"/>
            <a:ext cx="5394960" cy="3108960"/>
          </a:xfrm>
          <a:prstGeom prst="roundRect">
            <a:avLst>
              <a:gd name="adj" fmla="val 2353"/>
            </a:avLst>
          </a:prstGeom>
          <a:solidFill>
            <a:srgbClr val="F9EFEF"/>
          </a:solidFill>
          <a:ln w="9525">
            <a:solidFill>
              <a:srgbClr val="E5C9C9"/>
            </a:solidFill>
            <a:prstDash val="solid"/>
          </a:ln>
        </p:spPr>
        <p:txBody>
          <a:bodyPr/>
          <a:lstStyle/>
          <a:p>
            <a:endParaRPr lang="en-US"/>
          </a:p>
        </p:txBody>
      </p:sp>
      <p:sp>
        <p:nvSpPr>
          <p:cNvPr id="6" name="Text 3"/>
          <p:cNvSpPr/>
          <p:nvPr/>
        </p:nvSpPr>
        <p:spPr>
          <a:xfrm>
            <a:off x="914400" y="2011680"/>
            <a:ext cx="4846320" cy="457200"/>
          </a:xfrm>
          <a:prstGeom prst="rect">
            <a:avLst/>
          </a:prstGeom>
          <a:noFill/>
          <a:ln/>
        </p:spPr>
        <p:txBody>
          <a:bodyPr wrap="square" lIns="0" tIns="0" rIns="0" bIns="0" rtlCol="0" anchor="ctr"/>
          <a:lstStyle/>
          <a:p>
            <a:pPr marL="0" indent="0">
              <a:buNone/>
            </a:pPr>
            <a:r>
              <a:rPr lang="en-US" sz="2000" b="1" dirty="0">
                <a:solidFill>
                  <a:srgbClr val="8C1515"/>
                </a:solidFill>
                <a:latin typeface="Cambria" pitchFamily="34" charset="0"/>
                <a:ea typeface="Cambria" pitchFamily="34" charset="-122"/>
                <a:cs typeface="Cambria" pitchFamily="34" charset="-120"/>
              </a:rPr>
              <a:t>Enacted</a:t>
            </a:r>
            <a:endParaRPr lang="en-US" sz="2000" dirty="0"/>
          </a:p>
        </p:txBody>
      </p:sp>
      <p:sp>
        <p:nvSpPr>
          <p:cNvPr id="7" name="Text 4"/>
          <p:cNvSpPr/>
          <p:nvPr/>
        </p:nvSpPr>
        <p:spPr>
          <a:xfrm>
            <a:off x="914400" y="2514600"/>
            <a:ext cx="4846320" cy="1371600"/>
          </a:xfrm>
          <a:prstGeom prst="rect">
            <a:avLst/>
          </a:prstGeom>
          <a:noFill/>
          <a:ln/>
        </p:spPr>
        <p:txBody>
          <a:bodyPr wrap="square" lIns="0" tIns="0" rIns="0" bIns="0" rtlCol="0" anchor="ctr"/>
          <a:lstStyle/>
          <a:p>
            <a:pPr marL="0" indent="0">
              <a:buNone/>
            </a:pPr>
            <a:r>
              <a:rPr lang="en-US" sz="1450" dirty="0">
                <a:solidFill>
                  <a:srgbClr val="2E2A27"/>
                </a:solidFill>
                <a:latin typeface="Calibri" pitchFamily="34" charset="0"/>
                <a:ea typeface="Calibri" pitchFamily="34" charset="-122"/>
                <a:cs typeface="Calibri" pitchFamily="34" charset="-120"/>
              </a:rPr>
              <a:t>A binding measure reaches classroom staff — a book removed, a curriculum mandated, a policy adopted or revised. Discretion is actually reduced.</a:t>
            </a:r>
            <a:endParaRPr lang="en-US" sz="1450" dirty="0"/>
          </a:p>
        </p:txBody>
      </p:sp>
      <p:sp>
        <p:nvSpPr>
          <p:cNvPr id="8" name="Text 5"/>
          <p:cNvSpPr/>
          <p:nvPr/>
        </p:nvSpPr>
        <p:spPr>
          <a:xfrm>
            <a:off x="914400" y="4160520"/>
            <a:ext cx="4846320" cy="365760"/>
          </a:xfrm>
          <a:prstGeom prst="rect">
            <a:avLst/>
          </a:prstGeom>
          <a:noFill/>
          <a:ln/>
        </p:spPr>
        <p:txBody>
          <a:bodyPr wrap="square" lIns="0" tIns="0" rIns="0" bIns="0" rtlCol="0" anchor="ctr"/>
          <a:lstStyle/>
          <a:p>
            <a:pPr marL="0" indent="0">
              <a:buNone/>
            </a:pPr>
            <a:r>
              <a:rPr lang="en-US" sz="1300" b="1" i="1" dirty="0">
                <a:solidFill>
                  <a:srgbClr val="8C1515"/>
                </a:solidFill>
                <a:latin typeface="Calibri" pitchFamily="34" charset="0"/>
                <a:ea typeface="Calibri" pitchFamily="34" charset="-122"/>
                <a:cs typeface="Calibri" pitchFamily="34" charset="-120"/>
              </a:rPr>
              <a:t>Predicted: strongest staff response</a:t>
            </a:r>
            <a:endParaRPr lang="en-US" sz="1300" dirty="0"/>
          </a:p>
        </p:txBody>
      </p:sp>
      <p:sp>
        <p:nvSpPr>
          <p:cNvPr id="9" name="Shape 6"/>
          <p:cNvSpPr/>
          <p:nvPr/>
        </p:nvSpPr>
        <p:spPr>
          <a:xfrm>
            <a:off x="6172200" y="1783080"/>
            <a:ext cx="5394960" cy="3108960"/>
          </a:xfrm>
          <a:prstGeom prst="roundRect">
            <a:avLst>
              <a:gd name="adj" fmla="val 2353"/>
            </a:avLst>
          </a:prstGeom>
          <a:solidFill>
            <a:srgbClr val="F5F2EE"/>
          </a:solidFill>
          <a:ln w="9525">
            <a:solidFill>
              <a:srgbClr val="E3DDD6"/>
            </a:solidFill>
            <a:prstDash val="solid"/>
          </a:ln>
        </p:spPr>
        <p:txBody>
          <a:bodyPr/>
          <a:lstStyle/>
          <a:p>
            <a:endParaRPr lang="en-US"/>
          </a:p>
        </p:txBody>
      </p:sp>
      <p:sp>
        <p:nvSpPr>
          <p:cNvPr id="10" name="Text 7"/>
          <p:cNvSpPr/>
          <p:nvPr/>
        </p:nvSpPr>
        <p:spPr>
          <a:xfrm>
            <a:off x="6446520" y="2011680"/>
            <a:ext cx="4846320" cy="457200"/>
          </a:xfrm>
          <a:prstGeom prst="rect">
            <a:avLst/>
          </a:prstGeom>
          <a:noFill/>
          <a:ln/>
        </p:spPr>
        <p:txBody>
          <a:bodyPr wrap="square" lIns="0" tIns="0" rIns="0" bIns="0" rtlCol="0" anchor="ctr"/>
          <a:lstStyle/>
          <a:p>
            <a:pPr marL="0" indent="0">
              <a:buNone/>
            </a:pPr>
            <a:r>
              <a:rPr lang="en-US" sz="2000" b="1" dirty="0">
                <a:solidFill>
                  <a:srgbClr val="2B2724"/>
                </a:solidFill>
                <a:latin typeface="Cambria" pitchFamily="34" charset="0"/>
                <a:ea typeface="Cambria" pitchFamily="34" charset="-122"/>
                <a:cs typeface="Cambria" pitchFamily="34" charset="-120"/>
              </a:rPr>
              <a:t>Contested only</a:t>
            </a:r>
            <a:endParaRPr lang="en-US" sz="2000" dirty="0"/>
          </a:p>
        </p:txBody>
      </p:sp>
      <p:sp>
        <p:nvSpPr>
          <p:cNvPr id="11" name="Text 8"/>
          <p:cNvSpPr/>
          <p:nvPr/>
        </p:nvSpPr>
        <p:spPr>
          <a:xfrm>
            <a:off x="6446520" y="2514600"/>
            <a:ext cx="4846320" cy="1371600"/>
          </a:xfrm>
          <a:prstGeom prst="rect">
            <a:avLst/>
          </a:prstGeom>
          <a:noFill/>
          <a:ln/>
        </p:spPr>
        <p:txBody>
          <a:bodyPr wrap="square" lIns="0" tIns="0" rIns="0" bIns="0" rtlCol="0" anchor="ctr"/>
          <a:lstStyle/>
          <a:p>
            <a:pPr marL="0" indent="0">
              <a:buNone/>
            </a:pPr>
            <a:r>
              <a:rPr lang="en-US" sz="1450" dirty="0">
                <a:solidFill>
                  <a:srgbClr val="2E2A27"/>
                </a:solidFill>
                <a:latin typeface="Calibri" pitchFamily="34" charset="0"/>
                <a:ea typeface="Calibri" pitchFamily="34" charset="-122"/>
                <a:cs typeface="Calibri" pitchFamily="34" charset="-120"/>
              </a:rPr>
              <a:t>Protest at a board meeting, a failed proposal, a challenge voted down. Staff may update beliefs about their environment — but no rule changes.</a:t>
            </a:r>
            <a:endParaRPr lang="en-US" sz="1450" dirty="0"/>
          </a:p>
        </p:txBody>
      </p:sp>
      <p:sp>
        <p:nvSpPr>
          <p:cNvPr id="12" name="Text 9"/>
          <p:cNvSpPr/>
          <p:nvPr/>
        </p:nvSpPr>
        <p:spPr>
          <a:xfrm>
            <a:off x="6446520" y="4160520"/>
            <a:ext cx="4846320" cy="365760"/>
          </a:xfrm>
          <a:prstGeom prst="rect">
            <a:avLst/>
          </a:prstGeom>
          <a:noFill/>
          <a:ln/>
        </p:spPr>
        <p:txBody>
          <a:bodyPr wrap="square" lIns="0" tIns="0" rIns="0" bIns="0" rtlCol="0" anchor="ctr"/>
          <a:lstStyle/>
          <a:p>
            <a:pPr marL="0" indent="0">
              <a:buNone/>
            </a:pPr>
            <a:r>
              <a:rPr lang="en-US" sz="1300" b="1" i="1" dirty="0">
                <a:solidFill>
                  <a:srgbClr val="7A736C"/>
                </a:solidFill>
                <a:latin typeface="Calibri" pitchFamily="34" charset="0"/>
                <a:ea typeface="Calibri" pitchFamily="34" charset="-122"/>
                <a:cs typeface="Calibri" pitchFamily="34" charset="-120"/>
              </a:rPr>
              <a:t>Effectively a placebo — nothing new for teachers to implement</a:t>
            </a:r>
            <a:endParaRPr lang="en-US" sz="1300" dirty="0"/>
          </a:p>
        </p:txBody>
      </p:sp>
      <p:sp>
        <p:nvSpPr>
          <p:cNvPr id="13" name="Text 10"/>
          <p:cNvSpPr/>
          <p:nvPr/>
        </p:nvSpPr>
        <p:spPr>
          <a:xfrm>
            <a:off x="640080" y="5257800"/>
            <a:ext cx="10881360" cy="502920"/>
          </a:xfrm>
          <a:prstGeom prst="rect">
            <a:avLst/>
          </a:prstGeom>
          <a:noFill/>
          <a:ln/>
        </p:spPr>
        <p:txBody>
          <a:bodyPr wrap="square" lIns="0" tIns="0" rIns="0" bIns="0" rtlCol="0" anchor="ctr"/>
          <a:lstStyle/>
          <a:p>
            <a:pPr marL="0" indent="0">
              <a:buNone/>
            </a:pPr>
            <a:r>
              <a:rPr lang="en-US" sz="1450" dirty="0">
                <a:solidFill>
                  <a:srgbClr val="2E2A27"/>
                </a:solidFill>
                <a:latin typeface="Calibri" pitchFamily="34" charset="0"/>
                <a:ea typeface="Calibri" pitchFamily="34" charset="-122"/>
                <a:cs typeface="Calibri" pitchFamily="34" charset="-120"/>
              </a:rPr>
              <a:t>Cato lacks outcome fields → </a:t>
            </a:r>
            <a:r>
              <a:rPr lang="en-US" sz="1450" b="1" dirty="0">
                <a:solidFill>
                  <a:srgbClr val="2B2724"/>
                </a:solidFill>
                <a:latin typeface="Calibri" pitchFamily="34" charset="0"/>
                <a:ea typeface="Calibri" pitchFamily="34" charset="-122"/>
                <a:cs typeface="Calibri" pitchFamily="34" charset="-120"/>
              </a:rPr>
              <a:t>LLM classification</a:t>
            </a:r>
            <a:r>
              <a:rPr lang="en-US" sz="1450" dirty="0">
                <a:solidFill>
                  <a:srgbClr val="2E2A27"/>
                </a:solidFill>
                <a:latin typeface="Calibri" pitchFamily="34" charset="0"/>
                <a:ea typeface="Calibri" pitchFamily="34" charset="-122"/>
                <a:cs typeface="Calibri" pitchFamily="34" charset="-120"/>
              </a:rPr>
              <a:t> of event descriptions determines whether a policy change occurred (Appendix A).</a:t>
            </a:r>
            <a:endParaRPr lang="en-US" sz="1450" dirty="0"/>
          </a:p>
        </p:txBody>
      </p:sp>
    </p:spTree>
  </p:cSld>
  <p:clrMapOvr>
    <a:masterClrMapping/>
  </p:clrMapOvr>
  <p:extLst/>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881360" cy="292608"/>
          </a:xfrm>
          <a:prstGeom prst="rect">
            <a:avLst/>
          </a:prstGeom>
          <a:noFill/>
          <a:ln/>
        </p:spPr>
        <p:txBody>
          <a:bodyPr wrap="square" lIns="0" tIns="0" rIns="0" bIns="0" rtlCol="0" anchor="ctr"/>
          <a:lstStyle/>
          <a:p>
            <a:pPr marL="0" indent="0">
              <a:buNone/>
            </a:pPr>
            <a:r>
              <a:rPr lang="en-US" sz="1100" b="1" kern="0" spc="200" dirty="0">
                <a:solidFill>
                  <a:srgbClr val="8C1515"/>
                </a:solidFill>
                <a:latin typeface="Calibri" pitchFamily="34" charset="0"/>
                <a:ea typeface="Calibri" pitchFamily="34" charset="-122"/>
                <a:cs typeface="Calibri" pitchFamily="34" charset="-120"/>
              </a:rPr>
              <a:t>TREATMENT DATA</a:t>
            </a:r>
            <a:endParaRPr lang="en-US" sz="110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marL="0" indent="0">
              <a:buNone/>
            </a:pPr>
            <a:r>
              <a:rPr lang="en-US" sz="3000" b="1" dirty="0">
                <a:solidFill>
                  <a:srgbClr val="2B2724"/>
                </a:solidFill>
                <a:latin typeface="Cambria" pitchFamily="34" charset="0"/>
                <a:ea typeface="Cambria" pitchFamily="34" charset="-122"/>
                <a:cs typeface="Cambria" pitchFamily="34" charset="-120"/>
              </a:rPr>
              <a:t>Coding each conflict: who's targeted, and in which direction</a:t>
            </a:r>
            <a:endParaRPr lang="en-US" sz="3000" dirty="0"/>
          </a:p>
        </p:txBody>
      </p:sp>
      <p:sp>
        <p:nvSpPr>
          <p:cNvPr id="5" name="Text 2"/>
          <p:cNvSpPr/>
          <p:nvPr/>
        </p:nvSpPr>
        <p:spPr>
          <a:xfrm>
            <a:off x="640080" y="1737360"/>
            <a:ext cx="5394960" cy="411480"/>
          </a:xfrm>
          <a:prstGeom prst="rect">
            <a:avLst/>
          </a:prstGeom>
          <a:noFill/>
          <a:ln/>
        </p:spPr>
        <p:txBody>
          <a:bodyPr wrap="square" lIns="0" tIns="0" rIns="0" bIns="0" rtlCol="0" anchor="ctr"/>
          <a:lstStyle/>
          <a:p>
            <a:pPr marL="0" indent="0">
              <a:buNone/>
            </a:pPr>
            <a:r>
              <a:rPr lang="en-US" sz="1800" b="1" dirty="0">
                <a:solidFill>
                  <a:srgbClr val="2B2724"/>
                </a:solidFill>
                <a:latin typeface="Cambria" pitchFamily="34" charset="0"/>
                <a:ea typeface="Cambria" pitchFamily="34" charset="-122"/>
                <a:cs typeface="Cambria" pitchFamily="34" charset="-120"/>
              </a:rPr>
              <a:t>Role exposure</a:t>
            </a:r>
            <a:endParaRPr lang="en-US" sz="1800" dirty="0"/>
          </a:p>
        </p:txBody>
      </p:sp>
      <p:sp>
        <p:nvSpPr>
          <p:cNvPr id="6" name="Text 3"/>
          <p:cNvSpPr/>
          <p:nvPr/>
        </p:nvSpPr>
        <p:spPr>
          <a:xfrm>
            <a:off x="822960" y="2240280"/>
            <a:ext cx="3017520" cy="594360"/>
          </a:xfrm>
          <a:prstGeom prst="rect">
            <a:avLst/>
          </a:prstGeom>
          <a:noFill/>
          <a:ln/>
        </p:spPr>
        <p:txBody>
          <a:bodyPr wrap="square" lIns="0" tIns="0" rIns="0" bIns="0" rtlCol="0" anchor="ctr"/>
          <a:lstStyle/>
          <a:p>
            <a:pPr marL="0" indent="0">
              <a:buNone/>
            </a:pPr>
            <a:r>
              <a:rPr lang="en-US" sz="1300" dirty="0">
                <a:solidFill>
                  <a:srgbClr val="2E2A27"/>
                </a:solidFill>
                <a:latin typeface="Calibri" pitchFamily="34" charset="0"/>
                <a:ea typeface="Calibri" pitchFamily="34" charset="-122"/>
                <a:cs typeface="Calibri" pitchFamily="34" charset="-120"/>
              </a:rPr>
              <a:t>Library book removals</a:t>
            </a:r>
            <a:endParaRPr lang="en-US" sz="1300" dirty="0"/>
          </a:p>
        </p:txBody>
      </p:sp>
      <p:sp>
        <p:nvSpPr>
          <p:cNvPr id="7" name="Text 4"/>
          <p:cNvSpPr/>
          <p:nvPr/>
        </p:nvSpPr>
        <p:spPr>
          <a:xfrm>
            <a:off x="3840480" y="2240280"/>
            <a:ext cx="365760" cy="594360"/>
          </a:xfrm>
          <a:prstGeom prst="rect">
            <a:avLst/>
          </a:prstGeom>
          <a:noFill/>
          <a:ln/>
        </p:spPr>
        <p:txBody>
          <a:bodyPr wrap="square" lIns="0" tIns="0" rIns="0" bIns="0" rtlCol="0" anchor="ctr"/>
          <a:lstStyle/>
          <a:p>
            <a:pPr marL="0" indent="0">
              <a:buNone/>
            </a:pPr>
            <a:r>
              <a:rPr lang="en-US" sz="1500" b="1" dirty="0">
                <a:solidFill>
                  <a:srgbClr val="8C1515"/>
                </a:solidFill>
                <a:latin typeface="Calibri" pitchFamily="34" charset="0"/>
                <a:ea typeface="Calibri" pitchFamily="34" charset="-122"/>
                <a:cs typeface="Calibri" pitchFamily="34" charset="-120"/>
              </a:rPr>
              <a:t>→</a:t>
            </a:r>
            <a:endParaRPr lang="en-US" sz="1500" dirty="0"/>
          </a:p>
        </p:txBody>
      </p:sp>
      <p:sp>
        <p:nvSpPr>
          <p:cNvPr id="8" name="Text 5"/>
          <p:cNvSpPr/>
          <p:nvPr/>
        </p:nvSpPr>
        <p:spPr>
          <a:xfrm>
            <a:off x="4251960" y="2240280"/>
            <a:ext cx="1920240" cy="594360"/>
          </a:xfrm>
          <a:prstGeom prst="rect">
            <a:avLst/>
          </a:prstGeom>
          <a:noFill/>
          <a:ln/>
        </p:spPr>
        <p:txBody>
          <a:bodyPr wrap="square" lIns="0" tIns="0" rIns="0" bIns="0" rtlCol="0" anchor="ctr"/>
          <a:lstStyle/>
          <a:p>
            <a:pPr marL="0" indent="0">
              <a:buNone/>
            </a:pPr>
            <a:r>
              <a:rPr lang="en-US" sz="1300" b="1" dirty="0">
                <a:solidFill>
                  <a:srgbClr val="2B2724"/>
                </a:solidFill>
                <a:latin typeface="Calibri" pitchFamily="34" charset="0"/>
                <a:ea typeface="Calibri" pitchFamily="34" charset="-122"/>
                <a:cs typeface="Calibri" pitchFamily="34" charset="-120"/>
              </a:rPr>
              <a:t>Librarians, English/LA</a:t>
            </a:r>
            <a:endParaRPr lang="en-US" sz="1300" dirty="0"/>
          </a:p>
        </p:txBody>
      </p:sp>
      <p:sp>
        <p:nvSpPr>
          <p:cNvPr id="9" name="Text 6"/>
          <p:cNvSpPr/>
          <p:nvPr/>
        </p:nvSpPr>
        <p:spPr>
          <a:xfrm>
            <a:off x="822960" y="2953512"/>
            <a:ext cx="3017520" cy="594360"/>
          </a:xfrm>
          <a:prstGeom prst="rect">
            <a:avLst/>
          </a:prstGeom>
          <a:noFill/>
          <a:ln/>
        </p:spPr>
        <p:txBody>
          <a:bodyPr wrap="square" lIns="0" tIns="0" rIns="0" bIns="0" rtlCol="0" anchor="ctr"/>
          <a:lstStyle/>
          <a:p>
            <a:pPr marL="0" indent="0">
              <a:buNone/>
            </a:pPr>
            <a:r>
              <a:rPr lang="en-US" sz="1300" dirty="0">
                <a:solidFill>
                  <a:srgbClr val="2E2A27"/>
                </a:solidFill>
                <a:latin typeface="Calibri" pitchFamily="34" charset="0"/>
                <a:ea typeface="Calibri" pitchFamily="34" charset="-122"/>
                <a:cs typeface="Calibri" pitchFamily="34" charset="-120"/>
              </a:rPr>
              <a:t>Locker-room / gender policies</a:t>
            </a:r>
            <a:endParaRPr lang="en-US" sz="1300" dirty="0"/>
          </a:p>
        </p:txBody>
      </p:sp>
      <p:sp>
        <p:nvSpPr>
          <p:cNvPr id="10" name="Text 7"/>
          <p:cNvSpPr/>
          <p:nvPr/>
        </p:nvSpPr>
        <p:spPr>
          <a:xfrm>
            <a:off x="3840480" y="2953512"/>
            <a:ext cx="365760" cy="594360"/>
          </a:xfrm>
          <a:prstGeom prst="rect">
            <a:avLst/>
          </a:prstGeom>
          <a:noFill/>
          <a:ln/>
        </p:spPr>
        <p:txBody>
          <a:bodyPr wrap="square" lIns="0" tIns="0" rIns="0" bIns="0" rtlCol="0" anchor="ctr"/>
          <a:lstStyle/>
          <a:p>
            <a:pPr marL="0" indent="0">
              <a:buNone/>
            </a:pPr>
            <a:r>
              <a:rPr lang="en-US" sz="1500" b="1" dirty="0">
                <a:solidFill>
                  <a:srgbClr val="8C1515"/>
                </a:solidFill>
                <a:latin typeface="Calibri" pitchFamily="34" charset="0"/>
                <a:ea typeface="Calibri" pitchFamily="34" charset="-122"/>
                <a:cs typeface="Calibri" pitchFamily="34" charset="-120"/>
              </a:rPr>
              <a:t>→</a:t>
            </a:r>
            <a:endParaRPr lang="en-US" sz="1500" dirty="0"/>
          </a:p>
        </p:txBody>
      </p:sp>
      <p:sp>
        <p:nvSpPr>
          <p:cNvPr id="11" name="Text 8"/>
          <p:cNvSpPr/>
          <p:nvPr/>
        </p:nvSpPr>
        <p:spPr>
          <a:xfrm>
            <a:off x="4251960" y="2953512"/>
            <a:ext cx="1920240" cy="594360"/>
          </a:xfrm>
          <a:prstGeom prst="rect">
            <a:avLst/>
          </a:prstGeom>
          <a:noFill/>
          <a:ln/>
        </p:spPr>
        <p:txBody>
          <a:bodyPr wrap="square" lIns="0" tIns="0" rIns="0" bIns="0" rtlCol="0" anchor="ctr"/>
          <a:lstStyle/>
          <a:p>
            <a:pPr marL="0" indent="0">
              <a:buNone/>
            </a:pPr>
            <a:r>
              <a:rPr lang="en-US" sz="1300" b="1" dirty="0">
                <a:solidFill>
                  <a:srgbClr val="2B2724"/>
                </a:solidFill>
                <a:latin typeface="Calibri" pitchFamily="34" charset="0"/>
                <a:ea typeface="Calibri" pitchFamily="34" charset="-122"/>
                <a:cs typeface="Calibri" pitchFamily="34" charset="-120"/>
              </a:rPr>
              <a:t>Coaches, Health &amp; PE</a:t>
            </a:r>
            <a:endParaRPr lang="en-US" sz="1300" dirty="0"/>
          </a:p>
        </p:txBody>
      </p:sp>
      <p:sp>
        <p:nvSpPr>
          <p:cNvPr id="12" name="Text 9"/>
          <p:cNvSpPr/>
          <p:nvPr/>
        </p:nvSpPr>
        <p:spPr>
          <a:xfrm>
            <a:off x="822960" y="3666744"/>
            <a:ext cx="3017520" cy="594360"/>
          </a:xfrm>
          <a:prstGeom prst="rect">
            <a:avLst/>
          </a:prstGeom>
          <a:noFill/>
          <a:ln/>
        </p:spPr>
        <p:txBody>
          <a:bodyPr wrap="square" lIns="0" tIns="0" rIns="0" bIns="0" rtlCol="0" anchor="ctr"/>
          <a:lstStyle/>
          <a:p>
            <a:pPr marL="0" indent="0">
              <a:buNone/>
            </a:pPr>
            <a:r>
              <a:rPr lang="en-US" sz="1300" dirty="0">
                <a:solidFill>
                  <a:srgbClr val="2E2A27"/>
                </a:solidFill>
                <a:latin typeface="Calibri" pitchFamily="34" charset="0"/>
                <a:ea typeface="Calibri" pitchFamily="34" charset="-122"/>
                <a:cs typeface="Calibri" pitchFamily="34" charset="-120"/>
              </a:rPr>
              <a:t>History curriculum mandates</a:t>
            </a:r>
            <a:endParaRPr lang="en-US" sz="1300" dirty="0"/>
          </a:p>
        </p:txBody>
      </p:sp>
      <p:sp>
        <p:nvSpPr>
          <p:cNvPr id="13" name="Text 10"/>
          <p:cNvSpPr/>
          <p:nvPr/>
        </p:nvSpPr>
        <p:spPr>
          <a:xfrm>
            <a:off x="3840480" y="3666744"/>
            <a:ext cx="365760" cy="594360"/>
          </a:xfrm>
          <a:prstGeom prst="rect">
            <a:avLst/>
          </a:prstGeom>
          <a:noFill/>
          <a:ln/>
        </p:spPr>
        <p:txBody>
          <a:bodyPr wrap="square" lIns="0" tIns="0" rIns="0" bIns="0" rtlCol="0" anchor="ctr"/>
          <a:lstStyle/>
          <a:p>
            <a:pPr marL="0" indent="0">
              <a:buNone/>
            </a:pPr>
            <a:r>
              <a:rPr lang="en-US" sz="1500" b="1" dirty="0">
                <a:solidFill>
                  <a:srgbClr val="8C1515"/>
                </a:solidFill>
                <a:latin typeface="Calibri" pitchFamily="34" charset="0"/>
                <a:ea typeface="Calibri" pitchFamily="34" charset="-122"/>
                <a:cs typeface="Calibri" pitchFamily="34" charset="-120"/>
              </a:rPr>
              <a:t>→</a:t>
            </a:r>
            <a:endParaRPr lang="en-US" sz="1500" dirty="0"/>
          </a:p>
        </p:txBody>
      </p:sp>
      <p:sp>
        <p:nvSpPr>
          <p:cNvPr id="14" name="Text 11"/>
          <p:cNvSpPr/>
          <p:nvPr/>
        </p:nvSpPr>
        <p:spPr>
          <a:xfrm>
            <a:off x="4251960" y="3666744"/>
            <a:ext cx="1920240" cy="594360"/>
          </a:xfrm>
          <a:prstGeom prst="rect">
            <a:avLst/>
          </a:prstGeom>
          <a:noFill/>
          <a:ln/>
        </p:spPr>
        <p:txBody>
          <a:bodyPr wrap="square" lIns="0" tIns="0" rIns="0" bIns="0" rtlCol="0" anchor="ctr"/>
          <a:lstStyle/>
          <a:p>
            <a:pPr marL="0" indent="0">
              <a:buNone/>
            </a:pPr>
            <a:r>
              <a:rPr lang="en-US" sz="1300" b="1" dirty="0">
                <a:solidFill>
                  <a:srgbClr val="2B2724"/>
                </a:solidFill>
                <a:latin typeface="Calibri" pitchFamily="34" charset="0"/>
                <a:ea typeface="Calibri" pitchFamily="34" charset="-122"/>
                <a:cs typeface="Calibri" pitchFamily="34" charset="-120"/>
              </a:rPr>
              <a:t>History / Social Studies</a:t>
            </a:r>
            <a:endParaRPr lang="en-US" sz="1300" dirty="0"/>
          </a:p>
        </p:txBody>
      </p:sp>
      <p:sp>
        <p:nvSpPr>
          <p:cNvPr id="15" name="Text 12"/>
          <p:cNvSpPr/>
          <p:nvPr/>
        </p:nvSpPr>
        <p:spPr>
          <a:xfrm>
            <a:off x="822960" y="4617720"/>
            <a:ext cx="5212080" cy="777240"/>
          </a:xfrm>
          <a:prstGeom prst="rect">
            <a:avLst/>
          </a:prstGeom>
          <a:noFill/>
          <a:ln/>
        </p:spPr>
        <p:txBody>
          <a:bodyPr wrap="square" lIns="0" tIns="0" rIns="0" bIns="0" rtlCol="0" anchor="ctr"/>
          <a:lstStyle/>
          <a:p>
            <a:pPr marL="0" indent="0">
              <a:buNone/>
            </a:pPr>
            <a:r>
              <a:rPr lang="en-US" sz="1200" i="1" dirty="0">
                <a:solidFill>
                  <a:srgbClr val="7A736C"/>
                </a:solidFill>
                <a:latin typeface="Calibri" pitchFamily="34" charset="0"/>
                <a:ea typeface="Calibri" pitchFamily="34" charset="-122"/>
                <a:cs typeface="Calibri" pitchFamily="34" charset="-120"/>
              </a:rPr>
              <a:t>Not a claim that others are unaffected — only that one group is most directly implicated.</a:t>
            </a:r>
            <a:endParaRPr lang="en-US" sz="1200" dirty="0"/>
          </a:p>
        </p:txBody>
      </p:sp>
      <p:sp>
        <p:nvSpPr>
          <p:cNvPr id="16" name="Text 13"/>
          <p:cNvSpPr/>
          <p:nvPr/>
        </p:nvSpPr>
        <p:spPr>
          <a:xfrm>
            <a:off x="6400800" y="1737360"/>
            <a:ext cx="5120640" cy="411480"/>
          </a:xfrm>
          <a:prstGeom prst="rect">
            <a:avLst/>
          </a:prstGeom>
          <a:noFill/>
          <a:ln/>
        </p:spPr>
        <p:txBody>
          <a:bodyPr wrap="square" lIns="0" tIns="0" rIns="0" bIns="0" rtlCol="0" anchor="ctr"/>
          <a:lstStyle/>
          <a:p>
            <a:pPr marL="0" indent="0">
              <a:buNone/>
            </a:pPr>
            <a:r>
              <a:rPr lang="en-US" sz="1800" b="1" dirty="0">
                <a:solidFill>
                  <a:srgbClr val="2B2724"/>
                </a:solidFill>
                <a:latin typeface="Cambria" pitchFamily="34" charset="0"/>
                <a:ea typeface="Cambria" pitchFamily="34" charset="-122"/>
                <a:cs typeface="Cambria" pitchFamily="34" charset="-120"/>
              </a:rPr>
              <a:t>Ideological orientation</a:t>
            </a:r>
            <a:endParaRPr lang="en-US" sz="1800" dirty="0"/>
          </a:p>
        </p:txBody>
      </p:sp>
      <p:sp>
        <p:nvSpPr>
          <p:cNvPr id="17" name="Shape 14"/>
          <p:cNvSpPr/>
          <p:nvPr/>
        </p:nvSpPr>
        <p:spPr>
          <a:xfrm>
            <a:off x="6400800" y="2359152"/>
            <a:ext cx="256032" cy="256032"/>
          </a:xfrm>
          <a:prstGeom prst="ellipse">
            <a:avLst/>
          </a:prstGeom>
          <a:solidFill>
            <a:srgbClr val="8C1515"/>
          </a:solidFill>
          <a:ln/>
        </p:spPr>
        <p:txBody>
          <a:bodyPr/>
          <a:lstStyle/>
          <a:p>
            <a:endParaRPr lang="en-US"/>
          </a:p>
        </p:txBody>
      </p:sp>
      <p:sp>
        <p:nvSpPr>
          <p:cNvPr id="18" name="Text 15"/>
          <p:cNvSpPr/>
          <p:nvPr/>
        </p:nvSpPr>
        <p:spPr>
          <a:xfrm>
            <a:off x="6812280" y="2240280"/>
            <a:ext cx="1645920" cy="594360"/>
          </a:xfrm>
          <a:prstGeom prst="rect">
            <a:avLst/>
          </a:prstGeom>
          <a:noFill/>
          <a:ln/>
        </p:spPr>
        <p:txBody>
          <a:bodyPr wrap="square" lIns="0" tIns="0" rIns="0" bIns="0" rtlCol="0" anchor="ctr"/>
          <a:lstStyle/>
          <a:p>
            <a:pPr marL="0" indent="0">
              <a:buNone/>
            </a:pPr>
            <a:r>
              <a:rPr lang="en-US" sz="1350" b="1" dirty="0">
                <a:solidFill>
                  <a:srgbClr val="2B2724"/>
                </a:solidFill>
                <a:latin typeface="Calibri" pitchFamily="34" charset="0"/>
                <a:ea typeface="Calibri" pitchFamily="34" charset="-122"/>
                <a:cs typeface="Calibri" pitchFamily="34" charset="-120"/>
              </a:rPr>
              <a:t>Conservative</a:t>
            </a:r>
            <a:endParaRPr lang="en-US" sz="1350" dirty="0"/>
          </a:p>
        </p:txBody>
      </p:sp>
      <p:sp>
        <p:nvSpPr>
          <p:cNvPr id="19" name="Text 16"/>
          <p:cNvSpPr/>
          <p:nvPr/>
        </p:nvSpPr>
        <p:spPr>
          <a:xfrm>
            <a:off x="8458200" y="2240280"/>
            <a:ext cx="3063240" cy="594360"/>
          </a:xfrm>
          <a:prstGeom prst="rect">
            <a:avLst/>
          </a:prstGeom>
          <a:noFill/>
          <a:ln/>
        </p:spPr>
        <p:txBody>
          <a:bodyPr wrap="square" lIns="0" tIns="0" rIns="0" bIns="0" rtlCol="0" anchor="ctr"/>
          <a:lstStyle/>
          <a:p>
            <a:pPr marL="0" indent="0">
              <a:buNone/>
            </a:pPr>
            <a:r>
              <a:rPr lang="en-US" sz="1200" dirty="0">
                <a:solidFill>
                  <a:srgbClr val="2E2A27"/>
                </a:solidFill>
                <a:latin typeface="Calibri" pitchFamily="34" charset="0"/>
                <a:ea typeface="Calibri" pitchFamily="34" charset="-122"/>
                <a:cs typeface="Calibri" pitchFamily="34" charset="-120"/>
              </a:rPr>
              <a:t>Ban restricting LGBTQ+ reading material is enacted</a:t>
            </a:r>
            <a:endParaRPr lang="en-US" sz="1200" dirty="0"/>
          </a:p>
        </p:txBody>
      </p:sp>
      <p:sp>
        <p:nvSpPr>
          <p:cNvPr id="20" name="Shape 17"/>
          <p:cNvSpPr/>
          <p:nvPr/>
        </p:nvSpPr>
        <p:spPr>
          <a:xfrm>
            <a:off x="6400800" y="3072384"/>
            <a:ext cx="256032" cy="256032"/>
          </a:xfrm>
          <a:prstGeom prst="ellipse">
            <a:avLst/>
          </a:prstGeom>
          <a:solidFill>
            <a:srgbClr val="44677D"/>
          </a:solidFill>
          <a:ln/>
        </p:spPr>
        <p:txBody>
          <a:bodyPr/>
          <a:lstStyle/>
          <a:p>
            <a:endParaRPr lang="en-US"/>
          </a:p>
        </p:txBody>
      </p:sp>
      <p:sp>
        <p:nvSpPr>
          <p:cNvPr id="21" name="Text 18"/>
          <p:cNvSpPr/>
          <p:nvPr/>
        </p:nvSpPr>
        <p:spPr>
          <a:xfrm>
            <a:off x="6812280" y="2953512"/>
            <a:ext cx="1645920" cy="594360"/>
          </a:xfrm>
          <a:prstGeom prst="rect">
            <a:avLst/>
          </a:prstGeom>
          <a:noFill/>
          <a:ln/>
        </p:spPr>
        <p:txBody>
          <a:bodyPr wrap="square" lIns="0" tIns="0" rIns="0" bIns="0" rtlCol="0" anchor="ctr"/>
          <a:lstStyle/>
          <a:p>
            <a:pPr marL="0" indent="0">
              <a:buNone/>
            </a:pPr>
            <a:r>
              <a:rPr lang="en-US" sz="1350" b="1" dirty="0">
                <a:solidFill>
                  <a:srgbClr val="2B2724"/>
                </a:solidFill>
                <a:latin typeface="Calibri" pitchFamily="34" charset="0"/>
                <a:ea typeface="Calibri" pitchFamily="34" charset="-122"/>
                <a:cs typeface="Calibri" pitchFamily="34" charset="-120"/>
              </a:rPr>
              <a:t>Liberal</a:t>
            </a:r>
            <a:endParaRPr lang="en-US" sz="1350" dirty="0"/>
          </a:p>
        </p:txBody>
      </p:sp>
      <p:sp>
        <p:nvSpPr>
          <p:cNvPr id="22" name="Text 19"/>
          <p:cNvSpPr/>
          <p:nvPr/>
        </p:nvSpPr>
        <p:spPr>
          <a:xfrm>
            <a:off x="8458200" y="2953512"/>
            <a:ext cx="3063240" cy="594360"/>
          </a:xfrm>
          <a:prstGeom prst="rect">
            <a:avLst/>
          </a:prstGeom>
          <a:noFill/>
          <a:ln/>
        </p:spPr>
        <p:txBody>
          <a:bodyPr wrap="square" lIns="0" tIns="0" rIns="0" bIns="0" rtlCol="0" anchor="ctr"/>
          <a:lstStyle/>
          <a:p>
            <a:pPr marL="0" indent="0">
              <a:buNone/>
            </a:pPr>
            <a:r>
              <a:rPr lang="en-US" sz="1200" dirty="0">
                <a:solidFill>
                  <a:srgbClr val="2E2A27"/>
                </a:solidFill>
                <a:latin typeface="Calibri" pitchFamily="34" charset="0"/>
                <a:ea typeface="Calibri" pitchFamily="34" charset="-122"/>
                <a:cs typeface="Calibri" pitchFamily="34" charset="-120"/>
              </a:rPr>
              <a:t>Policy grants locker-room access by gender identity</a:t>
            </a:r>
            <a:endParaRPr lang="en-US" sz="1200" dirty="0"/>
          </a:p>
        </p:txBody>
      </p:sp>
      <p:sp>
        <p:nvSpPr>
          <p:cNvPr id="23" name="Shape 20"/>
          <p:cNvSpPr/>
          <p:nvPr/>
        </p:nvSpPr>
        <p:spPr>
          <a:xfrm>
            <a:off x="6400800" y="3785616"/>
            <a:ext cx="256032" cy="256032"/>
          </a:xfrm>
          <a:prstGeom prst="ellipse">
            <a:avLst/>
          </a:prstGeom>
          <a:solidFill>
            <a:srgbClr val="7A736C"/>
          </a:solidFill>
          <a:ln/>
        </p:spPr>
        <p:txBody>
          <a:bodyPr/>
          <a:lstStyle/>
          <a:p>
            <a:endParaRPr lang="en-US"/>
          </a:p>
        </p:txBody>
      </p:sp>
      <p:sp>
        <p:nvSpPr>
          <p:cNvPr id="24" name="Text 21"/>
          <p:cNvSpPr/>
          <p:nvPr/>
        </p:nvSpPr>
        <p:spPr>
          <a:xfrm>
            <a:off x="6812280" y="3666744"/>
            <a:ext cx="1645920" cy="594360"/>
          </a:xfrm>
          <a:prstGeom prst="rect">
            <a:avLst/>
          </a:prstGeom>
          <a:noFill/>
          <a:ln/>
        </p:spPr>
        <p:txBody>
          <a:bodyPr wrap="square" lIns="0" tIns="0" rIns="0" bIns="0" rtlCol="0" anchor="ctr"/>
          <a:lstStyle/>
          <a:p>
            <a:pPr marL="0" indent="0">
              <a:buNone/>
            </a:pPr>
            <a:r>
              <a:rPr lang="en-US" sz="1350" b="1" dirty="0">
                <a:solidFill>
                  <a:srgbClr val="2B2724"/>
                </a:solidFill>
                <a:latin typeface="Calibri" pitchFamily="34" charset="0"/>
                <a:ea typeface="Calibri" pitchFamily="34" charset="-122"/>
                <a:cs typeface="Calibri" pitchFamily="34" charset="-120"/>
              </a:rPr>
              <a:t>Neither</a:t>
            </a:r>
            <a:endParaRPr lang="en-US" sz="1350" dirty="0"/>
          </a:p>
        </p:txBody>
      </p:sp>
      <p:sp>
        <p:nvSpPr>
          <p:cNvPr id="25" name="Text 22"/>
          <p:cNvSpPr/>
          <p:nvPr/>
        </p:nvSpPr>
        <p:spPr>
          <a:xfrm>
            <a:off x="8458200" y="3666744"/>
            <a:ext cx="3063240" cy="594360"/>
          </a:xfrm>
          <a:prstGeom prst="rect">
            <a:avLst/>
          </a:prstGeom>
          <a:noFill/>
          <a:ln/>
        </p:spPr>
        <p:txBody>
          <a:bodyPr wrap="square" lIns="0" tIns="0" rIns="0" bIns="0" rtlCol="0" anchor="ctr"/>
          <a:lstStyle/>
          <a:p>
            <a:pPr marL="0" indent="0">
              <a:buNone/>
            </a:pPr>
            <a:r>
              <a:rPr lang="en-US" sz="1200" dirty="0">
                <a:solidFill>
                  <a:srgbClr val="2E2A27"/>
                </a:solidFill>
                <a:latin typeface="Calibri" pitchFamily="34" charset="0"/>
                <a:ea typeface="Calibri" pitchFamily="34" charset="-122"/>
                <a:cs typeface="Calibri" pitchFamily="34" charset="-120"/>
              </a:rPr>
              <a:t>Teacher dismissed for misconduct — no ideological direction</a:t>
            </a:r>
            <a:endParaRPr lang="en-US" sz="1200" dirty="0"/>
          </a:p>
        </p:txBody>
      </p:sp>
      <p:sp>
        <p:nvSpPr>
          <p:cNvPr id="26" name="Text 23"/>
          <p:cNvSpPr/>
          <p:nvPr/>
        </p:nvSpPr>
        <p:spPr>
          <a:xfrm>
            <a:off x="6400800" y="4617720"/>
            <a:ext cx="5120640" cy="777240"/>
          </a:xfrm>
          <a:prstGeom prst="rect">
            <a:avLst/>
          </a:prstGeom>
          <a:noFill/>
          <a:ln/>
        </p:spPr>
        <p:txBody>
          <a:bodyPr wrap="square" lIns="0" tIns="0" rIns="0" bIns="0" rtlCol="0" anchor="ctr"/>
          <a:lstStyle/>
          <a:p>
            <a:pPr marL="0" indent="0">
              <a:buNone/>
            </a:pPr>
            <a:r>
              <a:rPr lang="en-US" sz="1200" i="1" dirty="0">
                <a:solidFill>
                  <a:srgbClr val="7A736C"/>
                </a:solidFill>
                <a:latin typeface="Calibri" pitchFamily="34" charset="0"/>
                <a:ea typeface="Calibri" pitchFamily="34" charset="-122"/>
                <a:cs typeface="Calibri" pitchFamily="34" charset="-120"/>
              </a:rPr>
              <a:t>Coding = manual hand-coding + LLM assistance, with examples and prompts in Appendix B.</a:t>
            </a:r>
            <a:endParaRPr lang="en-US" sz="1200" dirty="0"/>
          </a:p>
        </p:txBody>
      </p:sp>
      <p:sp>
        <p:nvSpPr>
          <p:cNvPr id="27" name="Text 24"/>
          <p:cNvSpPr/>
          <p:nvPr/>
        </p:nvSpPr>
        <p:spPr>
          <a:xfrm>
            <a:off x="640080" y="5806440"/>
            <a:ext cx="10881360" cy="457200"/>
          </a:xfrm>
          <a:prstGeom prst="rect">
            <a:avLst/>
          </a:prstGeom>
          <a:noFill/>
          <a:ln/>
        </p:spPr>
        <p:txBody>
          <a:bodyPr wrap="square" lIns="0" tIns="0" rIns="0" bIns="0" rtlCol="0" anchor="ctr"/>
          <a:lstStyle/>
          <a:p>
            <a:pPr marL="0" indent="0">
              <a:buNone/>
            </a:pPr>
            <a:r>
              <a:rPr lang="en-US" sz="1450" b="1" i="1" dirty="0">
                <a:solidFill>
                  <a:srgbClr val="8C1515"/>
                </a:solidFill>
                <a:latin typeface="Cambria" pitchFamily="34" charset="0"/>
                <a:ea typeface="Cambria" pitchFamily="34" charset="-122"/>
                <a:cs typeface="Cambria" pitchFamily="34" charset="-120"/>
              </a:rPr>
              <a:t>Final step: aggregate to a district-year conflict panel with staff impact, exposure, and ideology features.</a:t>
            </a:r>
            <a:endParaRPr lang="en-US" sz="14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2B2724"/>
        </a:solidFill>
        <a:effectLst/>
      </p:bgPr>
    </p:bg>
    <p:spTree>
      <p:nvGrpSpPr>
        <p:cNvPr id="1" name=""/>
        <p:cNvGrpSpPr/>
        <p:nvPr/>
      </p:nvGrpSpPr>
      <p:grpSpPr>
        <a:xfrm>
          <a:off x="0" y="0"/>
          <a:ext cx="0" cy="0"/>
          <a:chOff x="0" y="0"/>
          <a:chExt cx="0" cy="0"/>
        </a:xfrm>
      </p:grpSpPr>
      <p:sp>
        <p:nvSpPr>
          <p:cNvPr id="2" name="Text 0"/>
          <p:cNvSpPr/>
          <p:nvPr/>
        </p:nvSpPr>
        <p:spPr>
          <a:xfrm>
            <a:off x="822960" y="1371600"/>
            <a:ext cx="10515600" cy="365760"/>
          </a:xfrm>
          <a:prstGeom prst="rect">
            <a:avLst/>
          </a:prstGeom>
          <a:noFill/>
          <a:ln/>
        </p:spPr>
        <p:txBody>
          <a:bodyPr wrap="square" rtlCol="0" anchor="ctr"/>
          <a:lstStyle/>
          <a:p>
            <a:pPr marL="0" indent="0">
              <a:buNone/>
            </a:pPr>
            <a:r>
              <a:rPr lang="en-US" sz="1400" b="1" kern="0" spc="300" dirty="0">
                <a:solidFill>
                  <a:srgbClr val="C9A227"/>
                </a:solidFill>
                <a:latin typeface="Calibri" pitchFamily="34" charset="0"/>
                <a:ea typeface="Calibri" pitchFamily="34" charset="-122"/>
                <a:cs typeface="Calibri" pitchFamily="34" charset="-120"/>
              </a:rPr>
              <a:t>PART 3  •  OUTCOME DATA — MY WORK</a:t>
            </a:r>
            <a:endParaRPr lang="en-US" sz="1400" dirty="0"/>
          </a:p>
        </p:txBody>
      </p:sp>
      <p:sp>
        <p:nvSpPr>
          <p:cNvPr id="3" name="Text 1"/>
          <p:cNvSpPr/>
          <p:nvPr/>
        </p:nvSpPr>
        <p:spPr>
          <a:xfrm>
            <a:off x="822960" y="1828800"/>
            <a:ext cx="10515600" cy="2011680"/>
          </a:xfrm>
          <a:prstGeom prst="rect">
            <a:avLst/>
          </a:prstGeom>
          <a:noFill/>
          <a:ln/>
        </p:spPr>
        <p:txBody>
          <a:bodyPr wrap="square"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Building the teacher panel</a:t>
            </a:r>
            <a:endParaRPr lang="en-US" sz="4000" dirty="0"/>
          </a:p>
        </p:txBody>
      </p:sp>
      <p:sp>
        <p:nvSpPr>
          <p:cNvPr id="4" name="Text 2"/>
          <p:cNvSpPr/>
          <p:nvPr/>
        </p:nvSpPr>
        <p:spPr>
          <a:xfrm>
            <a:off x="822960" y="3931920"/>
            <a:ext cx="9875520" cy="1463040"/>
          </a:xfrm>
          <a:prstGeom prst="rect">
            <a:avLst/>
          </a:prstGeom>
          <a:noFill/>
          <a:ln/>
        </p:spPr>
        <p:txBody>
          <a:bodyPr wrap="square" rtlCol="0" anchor="t"/>
          <a:lstStyle/>
          <a:p>
            <a:pPr marL="0" indent="0">
              <a:buNone/>
            </a:pPr>
            <a:r>
              <a:rPr lang="en-US" sz="1700" dirty="0">
                <a:solidFill>
                  <a:srgbClr val="D8D2CB"/>
                </a:solidFill>
                <a:latin typeface="Calibri" pitchFamily="34" charset="0"/>
                <a:ea typeface="Calibri" pitchFamily="34" charset="-122"/>
                <a:cs typeface="Calibri" pitchFamily="34" charset="-120"/>
              </a:rPr>
              <a:t>Public-records campaigns in all 50 states, millions of messy roster rows, LLM-based harmonization, and voter-file linkage — the part of the project where my summer lives.</a:t>
            </a:r>
            <a:endParaRPr lang="en-US" sz="1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881360" cy="292608"/>
          </a:xfrm>
          <a:prstGeom prst="rect">
            <a:avLst/>
          </a:prstGeom>
          <a:noFill/>
          <a:ln/>
        </p:spPr>
        <p:txBody>
          <a:bodyPr wrap="square" lIns="0" tIns="0" rIns="0" bIns="0" rtlCol="0" anchor="ctr"/>
          <a:lstStyle/>
          <a:p>
            <a:pPr marL="0" indent="0">
              <a:buNone/>
            </a:pPr>
            <a:r>
              <a:rPr lang="en-US" sz="1100" b="1" kern="0" spc="200" dirty="0">
                <a:solidFill>
                  <a:srgbClr val="8C1515"/>
                </a:solidFill>
                <a:latin typeface="Calibri" pitchFamily="34" charset="0"/>
                <a:ea typeface="Calibri" pitchFamily="34" charset="-122"/>
                <a:cs typeface="Calibri" pitchFamily="34" charset="-120"/>
              </a:rPr>
              <a:t>OUTCOME DATA</a:t>
            </a:r>
            <a:endParaRPr lang="en-US" sz="110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marL="0" indent="0">
              <a:buNone/>
            </a:pPr>
            <a:r>
              <a:rPr lang="en-US" sz="3000" b="1" dirty="0">
                <a:solidFill>
                  <a:srgbClr val="2B2724"/>
                </a:solidFill>
                <a:latin typeface="Cambria" pitchFamily="34" charset="0"/>
                <a:ea typeface="Cambria" pitchFamily="34" charset="-122"/>
                <a:cs typeface="Cambria" pitchFamily="34" charset="-120"/>
              </a:rPr>
              <a:t>Step 1: public records requests to all 50 states</a:t>
            </a:r>
            <a:endParaRPr lang="en-US" sz="3000" dirty="0"/>
          </a:p>
        </p:txBody>
      </p:sp>
      <p:pic>
        <p:nvPicPr>
          <p:cNvPr id="5" name="Image 0" descr="/tmp/crop_map.png"/>
          <p:cNvPicPr>
            <a:picLocks noChangeAspect="1"/>
          </p:cNvPicPr>
          <p:nvPr/>
        </p:nvPicPr>
        <p:blipFill>
          <a:blip r:embed="rId3"/>
          <a:stretch>
            <a:fillRect/>
          </a:stretch>
        </p:blipFill>
        <p:spPr>
          <a:xfrm>
            <a:off x="777240" y="1572768"/>
            <a:ext cx="5806440" cy="4507992"/>
          </a:xfrm>
          <a:prstGeom prst="rect">
            <a:avLst/>
          </a:prstGeom>
        </p:spPr>
      </p:pic>
      <p:sp>
        <p:nvSpPr>
          <p:cNvPr id="6" name="Text 2"/>
          <p:cNvSpPr/>
          <p:nvPr/>
        </p:nvSpPr>
        <p:spPr>
          <a:xfrm>
            <a:off x="7635240" y="1783080"/>
            <a:ext cx="1234440" cy="777240"/>
          </a:xfrm>
          <a:prstGeom prst="rect">
            <a:avLst/>
          </a:prstGeom>
          <a:noFill/>
          <a:ln/>
        </p:spPr>
        <p:txBody>
          <a:bodyPr wrap="square" lIns="0" tIns="0" rIns="0" bIns="0" rtlCol="0" anchor="ctr"/>
          <a:lstStyle/>
          <a:p>
            <a:pPr marL="0" indent="0">
              <a:buNone/>
            </a:pPr>
            <a:r>
              <a:rPr lang="en-US" sz="4000" b="1" dirty="0">
                <a:solidFill>
                  <a:srgbClr val="8C1515"/>
                </a:solidFill>
                <a:latin typeface="Cambria" pitchFamily="34" charset="0"/>
                <a:ea typeface="Cambria" pitchFamily="34" charset="-122"/>
                <a:cs typeface="Cambria" pitchFamily="34" charset="-120"/>
              </a:rPr>
              <a:t>29</a:t>
            </a:r>
            <a:endParaRPr lang="en-US" sz="4000" dirty="0"/>
          </a:p>
        </p:txBody>
      </p:sp>
      <p:sp>
        <p:nvSpPr>
          <p:cNvPr id="7" name="Text 3"/>
          <p:cNvSpPr/>
          <p:nvPr/>
        </p:nvSpPr>
        <p:spPr>
          <a:xfrm>
            <a:off x="8915400" y="1892808"/>
            <a:ext cx="2651760" cy="685800"/>
          </a:xfrm>
          <a:prstGeom prst="rect">
            <a:avLst/>
          </a:prstGeom>
          <a:noFill/>
          <a:ln/>
        </p:spPr>
        <p:txBody>
          <a:bodyPr wrap="square" lIns="0" tIns="0" rIns="0" bIns="0" rtlCol="0" anchor="t"/>
          <a:lstStyle/>
          <a:p>
            <a:pPr marL="0" indent="0">
              <a:buNone/>
            </a:pPr>
            <a:r>
              <a:rPr lang="en-US" sz="1300" dirty="0">
                <a:solidFill>
                  <a:srgbClr val="2E2A27"/>
                </a:solidFill>
                <a:latin typeface="Calibri" pitchFamily="34" charset="0"/>
                <a:ea typeface="Calibri" pitchFamily="34" charset="-122"/>
                <a:cs typeface="Calibri" pitchFamily="34" charset="-120"/>
              </a:rPr>
              <a:t>states delivered complete records</a:t>
            </a:r>
            <a:endParaRPr lang="en-US" sz="1300" dirty="0"/>
          </a:p>
        </p:txBody>
      </p:sp>
      <p:sp>
        <p:nvSpPr>
          <p:cNvPr id="8" name="Text 4"/>
          <p:cNvSpPr/>
          <p:nvPr/>
        </p:nvSpPr>
        <p:spPr>
          <a:xfrm>
            <a:off x="7635240" y="2743200"/>
            <a:ext cx="1234440" cy="777240"/>
          </a:xfrm>
          <a:prstGeom prst="rect">
            <a:avLst/>
          </a:prstGeom>
          <a:noFill/>
          <a:ln/>
        </p:spPr>
        <p:txBody>
          <a:bodyPr wrap="square" lIns="0" tIns="0" rIns="0" bIns="0" rtlCol="0" anchor="ctr"/>
          <a:lstStyle/>
          <a:p>
            <a:pPr marL="0" indent="0">
              <a:buNone/>
            </a:pPr>
            <a:r>
              <a:rPr lang="en-US" sz="4000" b="1" dirty="0">
                <a:solidFill>
                  <a:srgbClr val="7A736C"/>
                </a:solidFill>
                <a:latin typeface="Cambria" pitchFamily="34" charset="0"/>
                <a:ea typeface="Cambria" pitchFamily="34" charset="-122"/>
                <a:cs typeface="Cambria" pitchFamily="34" charset="-120"/>
              </a:rPr>
              <a:t>12</a:t>
            </a:r>
            <a:endParaRPr lang="en-US" sz="4000" dirty="0"/>
          </a:p>
        </p:txBody>
      </p:sp>
      <p:sp>
        <p:nvSpPr>
          <p:cNvPr id="9" name="Text 5"/>
          <p:cNvSpPr/>
          <p:nvPr/>
        </p:nvSpPr>
        <p:spPr>
          <a:xfrm>
            <a:off x="8915400" y="2852928"/>
            <a:ext cx="2651760" cy="685800"/>
          </a:xfrm>
          <a:prstGeom prst="rect">
            <a:avLst/>
          </a:prstGeom>
          <a:noFill/>
          <a:ln/>
        </p:spPr>
        <p:txBody>
          <a:bodyPr wrap="square" lIns="0" tIns="0" rIns="0" bIns="0" rtlCol="0" anchor="t"/>
          <a:lstStyle/>
          <a:p>
            <a:pPr marL="0" indent="0">
              <a:buNone/>
            </a:pPr>
            <a:r>
              <a:rPr lang="en-US" sz="1300" dirty="0">
                <a:solidFill>
                  <a:srgbClr val="2E2A27"/>
                </a:solidFill>
                <a:latin typeface="Calibri" pitchFamily="34" charset="0"/>
                <a:ea typeface="Calibri" pitchFamily="34" charset="-122"/>
                <a:cs typeface="Calibri" pitchFamily="34" charset="-120"/>
              </a:rPr>
              <a:t>declined (collection continues)</a:t>
            </a:r>
            <a:endParaRPr lang="en-US" sz="1300" dirty="0"/>
          </a:p>
        </p:txBody>
      </p:sp>
      <p:sp>
        <p:nvSpPr>
          <p:cNvPr id="10" name="Text 6"/>
          <p:cNvSpPr/>
          <p:nvPr/>
        </p:nvSpPr>
        <p:spPr>
          <a:xfrm>
            <a:off x="7635240" y="3703320"/>
            <a:ext cx="1234440" cy="777240"/>
          </a:xfrm>
          <a:prstGeom prst="rect">
            <a:avLst/>
          </a:prstGeom>
          <a:noFill/>
          <a:ln/>
        </p:spPr>
        <p:txBody>
          <a:bodyPr wrap="square" lIns="0" tIns="0" rIns="0" bIns="0" rtlCol="0" anchor="ctr"/>
          <a:lstStyle/>
          <a:p>
            <a:pPr marL="0" indent="0">
              <a:buNone/>
            </a:pPr>
            <a:r>
              <a:rPr lang="en-US" sz="4000" b="1" dirty="0">
                <a:solidFill>
                  <a:srgbClr val="44677D"/>
                </a:solidFill>
                <a:latin typeface="Cambria" pitchFamily="34" charset="0"/>
                <a:ea typeface="Cambria" pitchFamily="34" charset="-122"/>
                <a:cs typeface="Cambria" pitchFamily="34" charset="-120"/>
              </a:rPr>
              <a:t>9</a:t>
            </a:r>
            <a:endParaRPr lang="en-US" sz="4000" dirty="0"/>
          </a:p>
        </p:txBody>
      </p:sp>
      <p:sp>
        <p:nvSpPr>
          <p:cNvPr id="11" name="Text 7"/>
          <p:cNvSpPr/>
          <p:nvPr/>
        </p:nvSpPr>
        <p:spPr>
          <a:xfrm>
            <a:off x="8915400" y="3813048"/>
            <a:ext cx="2651760" cy="685800"/>
          </a:xfrm>
          <a:prstGeom prst="rect">
            <a:avLst/>
          </a:prstGeom>
          <a:noFill/>
          <a:ln/>
        </p:spPr>
        <p:txBody>
          <a:bodyPr wrap="square" lIns="0" tIns="0" rIns="0" bIns="0" rtlCol="0" anchor="t"/>
          <a:lstStyle/>
          <a:p>
            <a:pPr marL="0" indent="0">
              <a:buNone/>
            </a:pPr>
            <a:r>
              <a:rPr lang="en-US" sz="1300" dirty="0">
                <a:solidFill>
                  <a:srgbClr val="2E2A27"/>
                </a:solidFill>
                <a:latin typeface="Calibri" pitchFamily="34" charset="0"/>
                <a:ea typeface="Calibri" pitchFamily="34" charset="-122"/>
                <a:cs typeface="Calibri" pitchFamily="34" charset="-120"/>
              </a:rPr>
              <a:t>requests still pending</a:t>
            </a:r>
            <a:endParaRPr lang="en-US" sz="1300" dirty="0"/>
          </a:p>
        </p:txBody>
      </p:sp>
      <p:sp>
        <p:nvSpPr>
          <p:cNvPr id="12" name="Text 8"/>
          <p:cNvSpPr/>
          <p:nvPr/>
        </p:nvSpPr>
        <p:spPr>
          <a:xfrm>
            <a:off x="7635240" y="4709160"/>
            <a:ext cx="3931920" cy="1188720"/>
          </a:xfrm>
          <a:prstGeom prst="rect">
            <a:avLst/>
          </a:prstGeom>
          <a:noFill/>
          <a:ln/>
        </p:spPr>
        <p:txBody>
          <a:bodyPr wrap="square" lIns="0" tIns="0" rIns="0" bIns="0" rtlCol="0" anchor="ctr"/>
          <a:lstStyle/>
          <a:p>
            <a:pPr marL="0" indent="0">
              <a:buNone/>
            </a:pPr>
            <a:r>
              <a:rPr lang="en-US" sz="1300" b="1" dirty="0">
                <a:solidFill>
                  <a:srgbClr val="2B2724"/>
                </a:solidFill>
                <a:latin typeface="Calibri" pitchFamily="34" charset="0"/>
                <a:ea typeface="Calibri" pitchFamily="34" charset="-122"/>
                <a:cs typeface="Calibri" pitchFamily="34" charset="-120"/>
              </a:rPr>
              <a:t>Focus states this round: </a:t>
            </a:r>
            <a:r>
              <a:rPr lang="en-US" sz="1300" b="1" dirty="0">
                <a:solidFill>
                  <a:srgbClr val="8C1515"/>
                </a:solidFill>
                <a:latin typeface="Calibri" pitchFamily="34" charset="0"/>
                <a:ea typeface="Calibri" pitchFamily="34" charset="-122"/>
                <a:cs typeface="Calibri" pitchFamily="34" charset="-120"/>
              </a:rPr>
              <a:t>FL, TX, IA, ID, GA, KS, KY, CT, IL</a:t>
            </a:r>
            <a:r>
              <a:rPr lang="en-US" sz="1300" dirty="0">
                <a:solidFill>
                  <a:srgbClr val="2E2A27"/>
                </a:solidFill>
                <a:latin typeface="Calibri" pitchFamily="34" charset="0"/>
                <a:ea typeface="Calibri" pitchFamily="34" charset="-122"/>
                <a:cs typeface="Calibri" pitchFamily="34" charset="-120"/>
              </a:rPr>
              <a:t> — chosen for variation in educational culture wars.</a:t>
            </a:r>
            <a:endParaRPr lang="en-US" sz="1300" dirty="0"/>
          </a:p>
        </p:txBody>
      </p:sp>
      <p:sp>
        <p:nvSpPr>
          <p:cNvPr id="13" name="Text 9"/>
          <p:cNvSpPr/>
          <p:nvPr/>
        </p:nvSpPr>
        <p:spPr>
          <a:xfrm>
            <a:off x="640080" y="6263640"/>
            <a:ext cx="10881360" cy="320040"/>
          </a:xfrm>
          <a:prstGeom prst="rect">
            <a:avLst/>
          </a:prstGeom>
          <a:noFill/>
          <a:ln/>
        </p:spPr>
        <p:txBody>
          <a:bodyPr wrap="square" lIns="0" tIns="0" rIns="0" bIns="0" rtlCol="0" anchor="ctr"/>
          <a:lstStyle/>
          <a:p>
            <a:pPr marL="0" indent="0">
              <a:buNone/>
            </a:pPr>
            <a:r>
              <a:rPr lang="en-US" sz="1200" i="1" dirty="0">
                <a:solidFill>
                  <a:srgbClr val="7A736C"/>
                </a:solidFill>
                <a:latin typeface="Calibri" pitchFamily="34" charset="0"/>
                <a:ea typeface="Calibri" pitchFamily="34" charset="-122"/>
                <a:cs typeface="Calibri" pitchFamily="34" charset="-120"/>
              </a:rPr>
              <a:t>School years 2017/18 – 2024/25  •  annual cross-sections of the full public-school workforce</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881360" cy="292608"/>
          </a:xfrm>
          <a:prstGeom prst="rect">
            <a:avLst/>
          </a:prstGeom>
          <a:noFill/>
          <a:ln/>
        </p:spPr>
        <p:txBody>
          <a:bodyPr wrap="square" lIns="0" tIns="0" rIns="0" bIns="0" rtlCol="0" anchor="ctr"/>
          <a:lstStyle/>
          <a:p>
            <a:pPr marL="0" indent="0">
              <a:buNone/>
            </a:pPr>
            <a:r>
              <a:rPr lang="en-US" sz="1100" b="1" kern="0" spc="200" dirty="0">
                <a:solidFill>
                  <a:srgbClr val="8C1515"/>
                </a:solidFill>
                <a:latin typeface="Calibri" pitchFamily="34" charset="0"/>
                <a:ea typeface="Calibri" pitchFamily="34" charset="-122"/>
                <a:cs typeface="Calibri" pitchFamily="34" charset="-120"/>
              </a:rPr>
              <a:t>OUTCOME DATA</a:t>
            </a:r>
            <a:endParaRPr lang="en-US" sz="110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marL="0" indent="0">
              <a:buNone/>
            </a:pPr>
            <a:r>
              <a:rPr lang="en-US" sz="3000" b="1" dirty="0">
                <a:solidFill>
                  <a:srgbClr val="2B2724"/>
                </a:solidFill>
                <a:latin typeface="Cambria" pitchFamily="34" charset="0"/>
                <a:ea typeface="Cambria" pitchFamily="34" charset="-122"/>
                <a:cs typeface="Cambria" pitchFamily="34" charset="-120"/>
              </a:rPr>
              <a:t>What the raw rosters actually look like</a:t>
            </a:r>
            <a:endParaRPr lang="en-US" sz="3000" dirty="0"/>
          </a:p>
        </p:txBody>
      </p:sp>
      <p:sp>
        <p:nvSpPr>
          <p:cNvPr id="5" name="Shape 2"/>
          <p:cNvSpPr/>
          <p:nvPr/>
        </p:nvSpPr>
        <p:spPr>
          <a:xfrm>
            <a:off x="640080" y="1783080"/>
            <a:ext cx="7406640" cy="621792"/>
          </a:xfrm>
          <a:prstGeom prst="roundRect">
            <a:avLst>
              <a:gd name="adj" fmla="val 11765"/>
            </a:avLst>
          </a:prstGeom>
          <a:solidFill>
            <a:srgbClr val="FBF9F7"/>
          </a:solidFill>
          <a:ln w="9525">
            <a:solidFill>
              <a:srgbClr val="E3DDD6"/>
            </a:solidFill>
            <a:prstDash val="solid"/>
          </a:ln>
        </p:spPr>
        <p:txBody>
          <a:bodyPr/>
          <a:lstStyle/>
          <a:p>
            <a:endParaRPr lang="en-US"/>
          </a:p>
        </p:txBody>
      </p:sp>
      <p:sp>
        <p:nvSpPr>
          <p:cNvPr id="6" name="Text 3"/>
          <p:cNvSpPr/>
          <p:nvPr/>
        </p:nvSpPr>
        <p:spPr>
          <a:xfrm>
            <a:off x="914400" y="1856232"/>
            <a:ext cx="685800" cy="457200"/>
          </a:xfrm>
          <a:prstGeom prst="rect">
            <a:avLst/>
          </a:prstGeom>
          <a:noFill/>
          <a:ln/>
        </p:spPr>
        <p:txBody>
          <a:bodyPr wrap="square" lIns="0" tIns="0" rIns="0" bIns="0" rtlCol="0" anchor="ctr"/>
          <a:lstStyle/>
          <a:p>
            <a:pPr marL="0" indent="0">
              <a:buNone/>
            </a:pPr>
            <a:r>
              <a:rPr lang="en-US" sz="1300" b="1" dirty="0">
                <a:solidFill>
                  <a:srgbClr val="8C1515"/>
                </a:solidFill>
                <a:latin typeface="Calibri" pitchFamily="34" charset="0"/>
                <a:ea typeface="Calibri" pitchFamily="34" charset="-122"/>
                <a:cs typeface="Calibri" pitchFamily="34" charset="-120"/>
              </a:rPr>
              <a:t>KS</a:t>
            </a:r>
            <a:endParaRPr lang="en-US" sz="1300" dirty="0"/>
          </a:p>
        </p:txBody>
      </p:sp>
      <p:sp>
        <p:nvSpPr>
          <p:cNvPr id="7" name="Text 4"/>
          <p:cNvSpPr/>
          <p:nvPr/>
        </p:nvSpPr>
        <p:spPr>
          <a:xfrm>
            <a:off x="1691640" y="1856232"/>
            <a:ext cx="6126480" cy="457200"/>
          </a:xfrm>
          <a:prstGeom prst="rect">
            <a:avLst/>
          </a:prstGeom>
          <a:noFill/>
          <a:ln/>
        </p:spPr>
        <p:txBody>
          <a:bodyPr wrap="square" lIns="0" tIns="0" rIns="0" bIns="0" rtlCol="0" anchor="ctr"/>
          <a:lstStyle/>
          <a:p>
            <a:pPr marL="0" indent="0">
              <a:buNone/>
            </a:pPr>
            <a:r>
              <a:rPr lang="en-US" sz="1250" dirty="0">
                <a:solidFill>
                  <a:srgbClr val="2E2A27"/>
                </a:solidFill>
                <a:latin typeface="Courier New" pitchFamily="34" charset="0"/>
                <a:ea typeface="Courier New" pitchFamily="34" charset="-122"/>
                <a:cs typeface="Courier New" pitchFamily="34" charset="-120"/>
              </a:rPr>
              <a:t>ENG / LA Arts READING</a:t>
            </a:r>
            <a:endParaRPr lang="en-US" sz="1250" dirty="0"/>
          </a:p>
        </p:txBody>
      </p:sp>
      <p:sp>
        <p:nvSpPr>
          <p:cNvPr id="8" name="Shape 5"/>
          <p:cNvSpPr/>
          <p:nvPr/>
        </p:nvSpPr>
        <p:spPr>
          <a:xfrm>
            <a:off x="640080" y="2532888"/>
            <a:ext cx="7406640" cy="621792"/>
          </a:xfrm>
          <a:prstGeom prst="roundRect">
            <a:avLst>
              <a:gd name="adj" fmla="val 11765"/>
            </a:avLst>
          </a:prstGeom>
          <a:solidFill>
            <a:srgbClr val="FBF9F7"/>
          </a:solidFill>
          <a:ln w="9525">
            <a:solidFill>
              <a:srgbClr val="E3DDD6"/>
            </a:solidFill>
            <a:prstDash val="solid"/>
          </a:ln>
        </p:spPr>
        <p:txBody>
          <a:bodyPr/>
          <a:lstStyle/>
          <a:p>
            <a:endParaRPr lang="en-US"/>
          </a:p>
        </p:txBody>
      </p:sp>
      <p:sp>
        <p:nvSpPr>
          <p:cNvPr id="9" name="Text 6"/>
          <p:cNvSpPr/>
          <p:nvPr/>
        </p:nvSpPr>
        <p:spPr>
          <a:xfrm>
            <a:off x="914400" y="2606040"/>
            <a:ext cx="685800" cy="457200"/>
          </a:xfrm>
          <a:prstGeom prst="rect">
            <a:avLst/>
          </a:prstGeom>
          <a:noFill/>
          <a:ln/>
        </p:spPr>
        <p:txBody>
          <a:bodyPr wrap="square" lIns="0" tIns="0" rIns="0" bIns="0" rtlCol="0" anchor="ctr"/>
          <a:lstStyle/>
          <a:p>
            <a:pPr marL="0" indent="0">
              <a:buNone/>
            </a:pPr>
            <a:r>
              <a:rPr lang="en-US" sz="1300" b="1" dirty="0">
                <a:solidFill>
                  <a:srgbClr val="8C1515"/>
                </a:solidFill>
                <a:latin typeface="Calibri" pitchFamily="34" charset="0"/>
                <a:ea typeface="Calibri" pitchFamily="34" charset="-122"/>
                <a:cs typeface="Calibri" pitchFamily="34" charset="-120"/>
              </a:rPr>
              <a:t>IL</a:t>
            </a:r>
            <a:endParaRPr lang="en-US" sz="1300" dirty="0"/>
          </a:p>
        </p:txBody>
      </p:sp>
      <p:sp>
        <p:nvSpPr>
          <p:cNvPr id="10" name="Text 7"/>
          <p:cNvSpPr/>
          <p:nvPr/>
        </p:nvSpPr>
        <p:spPr>
          <a:xfrm>
            <a:off x="1691640" y="2606040"/>
            <a:ext cx="6126480" cy="457200"/>
          </a:xfrm>
          <a:prstGeom prst="rect">
            <a:avLst/>
          </a:prstGeom>
          <a:noFill/>
          <a:ln/>
        </p:spPr>
        <p:txBody>
          <a:bodyPr wrap="square" lIns="0" tIns="0" rIns="0" bIns="0" rtlCol="0" anchor="ctr"/>
          <a:lstStyle/>
          <a:p>
            <a:pPr marL="0" indent="0">
              <a:buNone/>
            </a:pPr>
            <a:r>
              <a:rPr lang="en-US" sz="1250" dirty="0">
                <a:solidFill>
                  <a:srgbClr val="2E2A27"/>
                </a:solidFill>
                <a:latin typeface="Courier New" pitchFamily="34" charset="0"/>
                <a:ea typeface="Courier New" pitchFamily="34" charset="-122"/>
                <a:cs typeface="Courier New" pitchFamily="34" charset="-120"/>
              </a:rPr>
              <a:t>GEOMETRY (REG+HONORS)</a:t>
            </a:r>
            <a:endParaRPr lang="en-US" sz="1250" dirty="0"/>
          </a:p>
        </p:txBody>
      </p:sp>
      <p:sp>
        <p:nvSpPr>
          <p:cNvPr id="11" name="Shape 8"/>
          <p:cNvSpPr/>
          <p:nvPr/>
        </p:nvSpPr>
        <p:spPr>
          <a:xfrm>
            <a:off x="640080" y="3282696"/>
            <a:ext cx="7406640" cy="621792"/>
          </a:xfrm>
          <a:prstGeom prst="roundRect">
            <a:avLst>
              <a:gd name="adj" fmla="val 11765"/>
            </a:avLst>
          </a:prstGeom>
          <a:solidFill>
            <a:srgbClr val="FBF9F7"/>
          </a:solidFill>
          <a:ln w="9525">
            <a:solidFill>
              <a:srgbClr val="E3DDD6"/>
            </a:solidFill>
            <a:prstDash val="solid"/>
          </a:ln>
        </p:spPr>
        <p:txBody>
          <a:bodyPr/>
          <a:lstStyle/>
          <a:p>
            <a:endParaRPr lang="en-US"/>
          </a:p>
        </p:txBody>
      </p:sp>
      <p:sp>
        <p:nvSpPr>
          <p:cNvPr id="12" name="Text 9"/>
          <p:cNvSpPr/>
          <p:nvPr/>
        </p:nvSpPr>
        <p:spPr>
          <a:xfrm>
            <a:off x="914400" y="3355848"/>
            <a:ext cx="685800" cy="457200"/>
          </a:xfrm>
          <a:prstGeom prst="rect">
            <a:avLst/>
          </a:prstGeom>
          <a:noFill/>
          <a:ln/>
        </p:spPr>
        <p:txBody>
          <a:bodyPr wrap="square" lIns="0" tIns="0" rIns="0" bIns="0" rtlCol="0" anchor="ctr"/>
          <a:lstStyle/>
          <a:p>
            <a:pPr marL="0" indent="0">
              <a:buNone/>
            </a:pPr>
            <a:r>
              <a:rPr lang="en-US" sz="1300" b="1" dirty="0">
                <a:solidFill>
                  <a:srgbClr val="8C1515"/>
                </a:solidFill>
                <a:latin typeface="Calibri" pitchFamily="34" charset="0"/>
                <a:ea typeface="Calibri" pitchFamily="34" charset="-122"/>
                <a:cs typeface="Calibri" pitchFamily="34" charset="-120"/>
              </a:rPr>
              <a:t>GA</a:t>
            </a:r>
            <a:endParaRPr lang="en-US" sz="1300" dirty="0"/>
          </a:p>
        </p:txBody>
      </p:sp>
      <p:sp>
        <p:nvSpPr>
          <p:cNvPr id="13" name="Text 10"/>
          <p:cNvSpPr/>
          <p:nvPr/>
        </p:nvSpPr>
        <p:spPr>
          <a:xfrm>
            <a:off x="1691640" y="3355848"/>
            <a:ext cx="6126480" cy="457200"/>
          </a:xfrm>
          <a:prstGeom prst="rect">
            <a:avLst/>
          </a:prstGeom>
          <a:noFill/>
          <a:ln/>
        </p:spPr>
        <p:txBody>
          <a:bodyPr wrap="square" lIns="0" tIns="0" rIns="0" bIns="0" rtlCol="0" anchor="ctr"/>
          <a:lstStyle/>
          <a:p>
            <a:pPr marL="0" indent="0">
              <a:buNone/>
            </a:pPr>
            <a:r>
              <a:rPr lang="en-US" sz="1250" dirty="0">
                <a:solidFill>
                  <a:srgbClr val="2E2A27"/>
                </a:solidFill>
                <a:latin typeface="Courier New" pitchFamily="34" charset="0"/>
                <a:ea typeface="Courier New" pitchFamily="34" charset="-122"/>
                <a:cs typeface="Courier New" pitchFamily="34" charset="-120"/>
              </a:rPr>
              <a:t>Music_XX_BAND_CHORUS_LVL2</a:t>
            </a:r>
            <a:endParaRPr lang="en-US" sz="1250" dirty="0"/>
          </a:p>
        </p:txBody>
      </p:sp>
      <p:sp>
        <p:nvSpPr>
          <p:cNvPr id="14" name="Shape 11"/>
          <p:cNvSpPr/>
          <p:nvPr/>
        </p:nvSpPr>
        <p:spPr>
          <a:xfrm>
            <a:off x="640080" y="4032504"/>
            <a:ext cx="7406640" cy="621792"/>
          </a:xfrm>
          <a:prstGeom prst="roundRect">
            <a:avLst>
              <a:gd name="adj" fmla="val 11765"/>
            </a:avLst>
          </a:prstGeom>
          <a:solidFill>
            <a:srgbClr val="FBF9F7"/>
          </a:solidFill>
          <a:ln w="9525">
            <a:solidFill>
              <a:srgbClr val="E3DDD6"/>
            </a:solidFill>
            <a:prstDash val="solid"/>
          </a:ln>
        </p:spPr>
        <p:txBody>
          <a:bodyPr/>
          <a:lstStyle/>
          <a:p>
            <a:endParaRPr lang="en-US"/>
          </a:p>
        </p:txBody>
      </p:sp>
      <p:sp>
        <p:nvSpPr>
          <p:cNvPr id="15" name="Text 12"/>
          <p:cNvSpPr/>
          <p:nvPr/>
        </p:nvSpPr>
        <p:spPr>
          <a:xfrm>
            <a:off x="914400" y="4105656"/>
            <a:ext cx="685800" cy="457200"/>
          </a:xfrm>
          <a:prstGeom prst="rect">
            <a:avLst/>
          </a:prstGeom>
          <a:noFill/>
          <a:ln/>
        </p:spPr>
        <p:txBody>
          <a:bodyPr wrap="square" lIns="0" tIns="0" rIns="0" bIns="0" rtlCol="0" anchor="ctr"/>
          <a:lstStyle/>
          <a:p>
            <a:pPr marL="0" indent="0">
              <a:buNone/>
            </a:pPr>
            <a:r>
              <a:rPr lang="en-US" sz="1300" b="1" dirty="0">
                <a:solidFill>
                  <a:srgbClr val="8C1515"/>
                </a:solidFill>
                <a:latin typeface="Calibri" pitchFamily="34" charset="0"/>
                <a:ea typeface="Calibri" pitchFamily="34" charset="-122"/>
                <a:cs typeface="Calibri" pitchFamily="34" charset="-120"/>
              </a:rPr>
              <a:t>GA</a:t>
            </a:r>
            <a:endParaRPr lang="en-US" sz="1300" dirty="0"/>
          </a:p>
        </p:txBody>
      </p:sp>
      <p:sp>
        <p:nvSpPr>
          <p:cNvPr id="16" name="Text 13"/>
          <p:cNvSpPr/>
          <p:nvPr/>
        </p:nvSpPr>
        <p:spPr>
          <a:xfrm>
            <a:off x="1691640" y="4105656"/>
            <a:ext cx="6126480" cy="457200"/>
          </a:xfrm>
          <a:prstGeom prst="rect">
            <a:avLst/>
          </a:prstGeom>
          <a:noFill/>
          <a:ln/>
        </p:spPr>
        <p:txBody>
          <a:bodyPr wrap="square" lIns="0" tIns="0" rIns="0" bIns="0" rtlCol="0" anchor="ctr"/>
          <a:lstStyle/>
          <a:p>
            <a:pPr marL="0" indent="0">
              <a:buNone/>
            </a:pPr>
            <a:r>
              <a:rPr lang="en-US" sz="1250" dirty="0">
                <a:solidFill>
                  <a:srgbClr val="2E2A27"/>
                </a:solidFill>
                <a:latin typeface="Courier New" pitchFamily="34" charset="0"/>
                <a:ea typeface="Courier New" pitchFamily="34" charset="-122"/>
                <a:cs typeface="Courier New" pitchFamily="34" charset="-120"/>
              </a:rPr>
              <a:t>Librarian/Media Specialist  •  Library/Media Secretary/Clerk</a:t>
            </a:r>
            <a:endParaRPr lang="en-US" sz="1250" dirty="0"/>
          </a:p>
        </p:txBody>
      </p:sp>
      <p:sp>
        <p:nvSpPr>
          <p:cNvPr id="17" name="Shape 14"/>
          <p:cNvSpPr/>
          <p:nvPr/>
        </p:nvSpPr>
        <p:spPr>
          <a:xfrm>
            <a:off x="640080" y="4782312"/>
            <a:ext cx="7406640" cy="621792"/>
          </a:xfrm>
          <a:prstGeom prst="roundRect">
            <a:avLst>
              <a:gd name="adj" fmla="val 11765"/>
            </a:avLst>
          </a:prstGeom>
          <a:solidFill>
            <a:srgbClr val="FBF9F7"/>
          </a:solidFill>
          <a:ln w="9525">
            <a:solidFill>
              <a:srgbClr val="E3DDD6"/>
            </a:solidFill>
            <a:prstDash val="solid"/>
          </a:ln>
        </p:spPr>
        <p:txBody>
          <a:bodyPr/>
          <a:lstStyle/>
          <a:p>
            <a:endParaRPr lang="en-US"/>
          </a:p>
        </p:txBody>
      </p:sp>
      <p:sp>
        <p:nvSpPr>
          <p:cNvPr id="18" name="Text 15"/>
          <p:cNvSpPr/>
          <p:nvPr/>
        </p:nvSpPr>
        <p:spPr>
          <a:xfrm>
            <a:off x="914400" y="4855464"/>
            <a:ext cx="685800" cy="457200"/>
          </a:xfrm>
          <a:prstGeom prst="rect">
            <a:avLst/>
          </a:prstGeom>
          <a:noFill/>
          <a:ln/>
        </p:spPr>
        <p:txBody>
          <a:bodyPr wrap="square" lIns="0" tIns="0" rIns="0" bIns="0" rtlCol="0" anchor="ctr"/>
          <a:lstStyle/>
          <a:p>
            <a:pPr marL="0" indent="0">
              <a:buNone/>
            </a:pPr>
            <a:r>
              <a:rPr lang="en-US" sz="1300" b="1" dirty="0">
                <a:solidFill>
                  <a:srgbClr val="8C1515"/>
                </a:solidFill>
                <a:latin typeface="Calibri" pitchFamily="34" charset="0"/>
                <a:ea typeface="Calibri" pitchFamily="34" charset="-122"/>
                <a:cs typeface="Calibri" pitchFamily="34" charset="-120"/>
              </a:rPr>
              <a:t>KY</a:t>
            </a:r>
            <a:endParaRPr lang="en-US" sz="1300" dirty="0"/>
          </a:p>
        </p:txBody>
      </p:sp>
      <p:sp>
        <p:nvSpPr>
          <p:cNvPr id="19" name="Text 16"/>
          <p:cNvSpPr/>
          <p:nvPr/>
        </p:nvSpPr>
        <p:spPr>
          <a:xfrm>
            <a:off x="1691640" y="4855464"/>
            <a:ext cx="6126480" cy="457200"/>
          </a:xfrm>
          <a:prstGeom prst="rect">
            <a:avLst/>
          </a:prstGeom>
          <a:noFill/>
          <a:ln/>
        </p:spPr>
        <p:txBody>
          <a:bodyPr wrap="square" lIns="0" tIns="0" rIns="0" bIns="0" rtlCol="0" anchor="ctr"/>
          <a:lstStyle/>
          <a:p>
            <a:pPr marL="0" indent="0">
              <a:buNone/>
            </a:pPr>
            <a:r>
              <a:rPr lang="en-US" sz="1250" dirty="0">
                <a:solidFill>
                  <a:srgbClr val="2E2A27"/>
                </a:solidFill>
                <a:latin typeface="Courier New" pitchFamily="34" charset="0"/>
                <a:ea typeface="Courier New" pitchFamily="34" charset="-122"/>
                <a:cs typeface="Courier New" pitchFamily="34" charset="-120"/>
              </a:rPr>
              <a:t>Media Librarian</a:t>
            </a:r>
            <a:endParaRPr lang="en-US" sz="1250" dirty="0"/>
          </a:p>
        </p:txBody>
      </p:sp>
      <p:sp>
        <p:nvSpPr>
          <p:cNvPr id="20" name="Shape 17"/>
          <p:cNvSpPr/>
          <p:nvPr/>
        </p:nvSpPr>
        <p:spPr>
          <a:xfrm>
            <a:off x="8275320" y="1783080"/>
            <a:ext cx="3273552" cy="3657600"/>
          </a:xfrm>
          <a:prstGeom prst="roundRect">
            <a:avLst>
              <a:gd name="adj" fmla="val 2235"/>
            </a:avLst>
          </a:prstGeom>
          <a:solidFill>
            <a:srgbClr val="F5F2EE"/>
          </a:solidFill>
          <a:ln w="9525">
            <a:solidFill>
              <a:srgbClr val="E3DDD6"/>
            </a:solidFill>
            <a:prstDash val="solid"/>
          </a:ln>
        </p:spPr>
        <p:txBody>
          <a:bodyPr/>
          <a:lstStyle/>
          <a:p>
            <a:endParaRPr lang="en-US"/>
          </a:p>
        </p:txBody>
      </p:sp>
      <p:sp>
        <p:nvSpPr>
          <p:cNvPr id="21" name="Text 18"/>
          <p:cNvSpPr/>
          <p:nvPr/>
        </p:nvSpPr>
        <p:spPr>
          <a:xfrm>
            <a:off x="8503920" y="1965960"/>
            <a:ext cx="2834640" cy="457200"/>
          </a:xfrm>
          <a:prstGeom prst="rect">
            <a:avLst/>
          </a:prstGeom>
          <a:noFill/>
          <a:ln/>
        </p:spPr>
        <p:txBody>
          <a:bodyPr wrap="square" lIns="0" tIns="0" rIns="0" bIns="0" rtlCol="0" anchor="ctr"/>
          <a:lstStyle/>
          <a:p>
            <a:pPr marL="0" indent="0">
              <a:buNone/>
            </a:pPr>
            <a:r>
              <a:rPr lang="en-US" sz="1500" b="1" dirty="0">
                <a:solidFill>
                  <a:srgbClr val="2B2724"/>
                </a:solidFill>
                <a:latin typeface="Cambria" pitchFamily="34" charset="0"/>
                <a:ea typeface="Cambria" pitchFamily="34" charset="-122"/>
                <a:cs typeface="Cambria" pitchFamily="34" charset="-120"/>
              </a:rPr>
              <a:t>Three encoding regimes</a:t>
            </a:r>
            <a:endParaRPr lang="en-US" sz="1500" dirty="0"/>
          </a:p>
        </p:txBody>
      </p:sp>
      <p:sp>
        <p:nvSpPr>
          <p:cNvPr id="22" name="Text 19"/>
          <p:cNvSpPr/>
          <p:nvPr/>
        </p:nvSpPr>
        <p:spPr>
          <a:xfrm>
            <a:off x="8503920" y="2468880"/>
            <a:ext cx="2834640" cy="2834640"/>
          </a:xfrm>
          <a:prstGeom prst="rect">
            <a:avLst/>
          </a:prstGeom>
          <a:noFill/>
          <a:ln/>
        </p:spPr>
        <p:txBody>
          <a:bodyPr wrap="square" lIns="0" tIns="0" rIns="0" bIns="0" rtlCol="0" anchor="ctr"/>
          <a:lstStyle/>
          <a:p>
            <a:pPr marL="0" indent="0">
              <a:buNone/>
            </a:pPr>
            <a:r>
              <a:rPr lang="en-US" sz="1250" b="1" dirty="0">
                <a:solidFill>
                  <a:srgbClr val="2E2A27"/>
                </a:solidFill>
                <a:latin typeface="Calibri" pitchFamily="34" charset="0"/>
                <a:ea typeface="Calibri" pitchFamily="34" charset="-122"/>
                <a:cs typeface="Calibri" pitchFamily="34" charset="-120"/>
              </a:rPr>
              <a:t>Packed titles</a:t>
            </a:r>
            <a:r>
              <a:rPr lang="en-US" sz="1250" dirty="0">
                <a:solidFill>
                  <a:srgbClr val="2E2A27"/>
                </a:solidFill>
                <a:latin typeface="Calibri" pitchFamily="34" charset="0"/>
                <a:ea typeface="Calibri" pitchFamily="34" charset="-122"/>
                <a:cs typeface="Calibri" pitchFamily="34" charset="-120"/>
              </a:rPr>
              <a:t> — role + subject in one free-text field (FL, IL)
</a:t>
            </a:r>
            <a:r>
              <a:rPr lang="en-US" sz="1250" b="1" dirty="0">
                <a:solidFill>
                  <a:srgbClr val="2E2A27"/>
                </a:solidFill>
                <a:latin typeface="Calibri" pitchFamily="34" charset="0"/>
                <a:ea typeface="Calibri" pitchFamily="34" charset="-122"/>
                <a:cs typeface="Calibri" pitchFamily="34" charset="-120"/>
              </a:rPr>
              <a:t>Split fields</a:t>
            </a:r>
            <a:r>
              <a:rPr lang="en-US" sz="1250" dirty="0">
                <a:solidFill>
                  <a:srgbClr val="2E2A27"/>
                </a:solidFill>
                <a:latin typeface="Calibri" pitchFamily="34" charset="0"/>
                <a:ea typeface="Calibri" pitchFamily="34" charset="-122"/>
                <a:cs typeface="Calibri" pitchFamily="34" charset="-120"/>
              </a:rPr>
              <a:t> — separate role and subject columns (KS, IA)
</a:t>
            </a:r>
            <a:r>
              <a:rPr lang="en-US" sz="1250" b="1" dirty="0">
                <a:solidFill>
                  <a:srgbClr val="2E2A27"/>
                </a:solidFill>
                <a:latin typeface="Calibri" pitchFamily="34" charset="0"/>
                <a:ea typeface="Calibri" pitchFamily="34" charset="-122"/>
                <a:cs typeface="Calibri" pitchFamily="34" charset="-120"/>
              </a:rPr>
              <a:t>Entangled</a:t>
            </a:r>
            <a:r>
              <a:rPr lang="en-US" sz="1250" dirty="0">
                <a:solidFill>
                  <a:srgbClr val="2E2A27"/>
                </a:solidFill>
                <a:latin typeface="Calibri" pitchFamily="34" charset="0"/>
                <a:ea typeface="Calibri" pitchFamily="34" charset="-122"/>
                <a:cs typeface="Calibri" pitchFamily="34" charset="-120"/>
              </a:rPr>
              <a:t> — several roles &amp; subjects per record (KY, ID)</a:t>
            </a:r>
            <a:endParaRPr lang="en-US" sz="1250" dirty="0"/>
          </a:p>
        </p:txBody>
      </p:sp>
      <p:sp>
        <p:nvSpPr>
          <p:cNvPr id="23" name="Text 20"/>
          <p:cNvSpPr/>
          <p:nvPr/>
        </p:nvSpPr>
        <p:spPr>
          <a:xfrm>
            <a:off x="640080" y="5897880"/>
            <a:ext cx="10881360" cy="457200"/>
          </a:xfrm>
          <a:prstGeom prst="rect">
            <a:avLst/>
          </a:prstGeom>
          <a:noFill/>
          <a:ln/>
        </p:spPr>
        <p:txBody>
          <a:bodyPr wrap="square" lIns="0" tIns="0" rIns="0" bIns="0" rtlCol="0" anchor="ctr"/>
          <a:lstStyle/>
          <a:p>
            <a:pPr marL="0" indent="0">
              <a:buNone/>
            </a:pPr>
            <a:r>
              <a:rPr lang="en-US" sz="1500" b="1" i="1" dirty="0">
                <a:solidFill>
                  <a:srgbClr val="8C1515"/>
                </a:solidFill>
                <a:latin typeface="Cambria" pitchFamily="34" charset="0"/>
                <a:ea typeface="Cambria" pitchFamily="34" charset="-122"/>
                <a:cs typeface="Cambria" pitchFamily="34" charset="-120"/>
              </a:rPr>
              <a:t>Same job, five spellings — and millions of staff-year rows. Manual coding doesn't scale.</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881360" cy="292608"/>
          </a:xfrm>
          <a:prstGeom prst="rect">
            <a:avLst/>
          </a:prstGeom>
          <a:noFill/>
          <a:ln/>
        </p:spPr>
        <p:txBody>
          <a:bodyPr wrap="square" lIns="0" tIns="0" rIns="0" bIns="0" rtlCol="0" anchor="ctr"/>
          <a:lstStyle/>
          <a:p>
            <a:pPr marL="0" indent="0">
              <a:buNone/>
            </a:pPr>
            <a:r>
              <a:rPr lang="en-US" sz="1100" b="1" kern="0" spc="200" dirty="0">
                <a:solidFill>
                  <a:srgbClr val="8C1515"/>
                </a:solidFill>
                <a:latin typeface="Calibri" pitchFamily="34" charset="0"/>
                <a:ea typeface="Calibri" pitchFamily="34" charset="-122"/>
                <a:cs typeface="Calibri" pitchFamily="34" charset="-120"/>
              </a:rPr>
              <a:t>OUTCOME DATA</a:t>
            </a:r>
            <a:endParaRPr lang="en-US" sz="110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marL="0" indent="0">
              <a:buNone/>
            </a:pPr>
            <a:r>
              <a:rPr lang="en-US" sz="3000" b="1" dirty="0">
                <a:solidFill>
                  <a:srgbClr val="2B2724"/>
                </a:solidFill>
                <a:latin typeface="Cambria" pitchFamily="34" charset="0"/>
                <a:ea typeface="Cambria" pitchFamily="34" charset="-122"/>
                <a:cs typeface="Cambria" pitchFamily="34" charset="-120"/>
              </a:rPr>
              <a:t>A common language: 10 positions × 8 subjects</a:t>
            </a:r>
            <a:endParaRPr lang="en-US" sz="3000" dirty="0"/>
          </a:p>
        </p:txBody>
      </p:sp>
      <p:sp>
        <p:nvSpPr>
          <p:cNvPr id="5" name="Text 2"/>
          <p:cNvSpPr/>
          <p:nvPr/>
        </p:nvSpPr>
        <p:spPr>
          <a:xfrm>
            <a:off x="640080" y="1691640"/>
            <a:ext cx="5394960" cy="384048"/>
          </a:xfrm>
          <a:prstGeom prst="rect">
            <a:avLst/>
          </a:prstGeom>
          <a:noFill/>
          <a:ln/>
        </p:spPr>
        <p:txBody>
          <a:bodyPr wrap="square" lIns="0" tIns="0" rIns="0" bIns="0" rtlCol="0" anchor="ctr"/>
          <a:lstStyle/>
          <a:p>
            <a:pPr marL="0" indent="0">
              <a:buNone/>
            </a:pPr>
            <a:r>
              <a:rPr lang="en-US" sz="1650" b="1" dirty="0">
                <a:solidFill>
                  <a:srgbClr val="2B2724"/>
                </a:solidFill>
                <a:latin typeface="Cambria" pitchFamily="34" charset="0"/>
                <a:ea typeface="Cambria" pitchFamily="34" charset="-122"/>
                <a:cs typeface="Cambria" pitchFamily="34" charset="-120"/>
              </a:rPr>
              <a:t>Position indicators (10)</a:t>
            </a:r>
            <a:endParaRPr lang="en-US" sz="1650" dirty="0"/>
          </a:p>
        </p:txBody>
      </p:sp>
      <p:sp>
        <p:nvSpPr>
          <p:cNvPr id="6" name="Shape 3"/>
          <p:cNvSpPr/>
          <p:nvPr/>
        </p:nvSpPr>
        <p:spPr>
          <a:xfrm>
            <a:off x="640080" y="2103120"/>
            <a:ext cx="5394960" cy="3794760"/>
          </a:xfrm>
          <a:prstGeom prst="roundRect">
            <a:avLst>
              <a:gd name="adj" fmla="val 1928"/>
            </a:avLst>
          </a:prstGeom>
          <a:solidFill>
            <a:srgbClr val="F5F2EE"/>
          </a:solidFill>
          <a:ln w="9525">
            <a:solidFill>
              <a:srgbClr val="E3DDD6"/>
            </a:solidFill>
            <a:prstDash val="solid"/>
          </a:ln>
        </p:spPr>
        <p:txBody>
          <a:bodyPr/>
          <a:lstStyle/>
          <a:p>
            <a:endParaRPr lang="en-US"/>
          </a:p>
        </p:txBody>
      </p:sp>
      <p:sp>
        <p:nvSpPr>
          <p:cNvPr id="7" name="Text 4"/>
          <p:cNvSpPr/>
          <p:nvPr/>
        </p:nvSpPr>
        <p:spPr>
          <a:xfrm>
            <a:off x="914400" y="2331720"/>
            <a:ext cx="4892040" cy="3383280"/>
          </a:xfrm>
          <a:prstGeom prst="rect">
            <a:avLst/>
          </a:prstGeom>
          <a:noFill/>
          <a:ln/>
        </p:spPr>
        <p:txBody>
          <a:bodyPr wrap="square" lIns="0" tIns="0" rIns="0" bIns="0" rtlCol="0" anchor="ctr"/>
          <a:lstStyle/>
          <a:p>
            <a:pPr marL="0" indent="0">
              <a:buNone/>
            </a:pPr>
            <a:r>
              <a:rPr lang="en-US" sz="1450" b="1" dirty="0">
                <a:solidFill>
                  <a:srgbClr val="2E2A27"/>
                </a:solidFill>
                <a:latin typeface="Calibri" pitchFamily="34" charset="0"/>
                <a:ea typeface="Calibri" pitchFamily="34" charset="-122"/>
                <a:cs typeface="Calibri" pitchFamily="34" charset="-120"/>
              </a:rPr>
              <a:t>teacher</a:t>
            </a:r>
            <a:r>
              <a:rPr lang="en-US" sz="1450" dirty="0">
                <a:solidFill>
                  <a:srgbClr val="2E2A27"/>
                </a:solidFill>
                <a:latin typeface="Calibri" pitchFamily="34" charset="0"/>
                <a:ea typeface="Calibri" pitchFamily="34" charset="-122"/>
                <a:cs typeface="Calibri" pitchFamily="34" charset="-120"/>
              </a:rPr>
              <a:t>  •  </a:t>
            </a:r>
            <a:r>
              <a:rPr lang="en-US" sz="1450" b="1" dirty="0">
                <a:solidFill>
                  <a:srgbClr val="2E2A27"/>
                </a:solidFill>
                <a:latin typeface="Calibri" pitchFamily="34" charset="0"/>
                <a:ea typeface="Calibri" pitchFamily="34" charset="-122"/>
                <a:cs typeface="Calibri" pitchFamily="34" charset="-120"/>
              </a:rPr>
              <a:t>substitute</a:t>
            </a:r>
            <a:r>
              <a:rPr lang="en-US" sz="1450" dirty="0">
                <a:solidFill>
                  <a:srgbClr val="2E2A27"/>
                </a:solidFill>
                <a:latin typeface="Calibri" pitchFamily="34" charset="0"/>
                <a:ea typeface="Calibri" pitchFamily="34" charset="-122"/>
                <a:cs typeface="Calibri" pitchFamily="34" charset="-120"/>
              </a:rPr>
              <a:t>  •  </a:t>
            </a:r>
            <a:r>
              <a:rPr lang="en-US" sz="1450" b="1" dirty="0">
                <a:solidFill>
                  <a:srgbClr val="2E2A27"/>
                </a:solidFill>
                <a:latin typeface="Calibri" pitchFamily="34" charset="0"/>
                <a:ea typeface="Calibri" pitchFamily="34" charset="-122"/>
                <a:cs typeface="Calibri" pitchFamily="34" charset="-120"/>
              </a:rPr>
              <a:t>librarian</a:t>
            </a:r>
            <a:r>
              <a:rPr lang="en-US" sz="1450" dirty="0">
                <a:solidFill>
                  <a:srgbClr val="2E2A27"/>
                </a:solidFill>
                <a:latin typeface="Calibri" pitchFamily="34" charset="0"/>
                <a:ea typeface="Calibri" pitchFamily="34" charset="-122"/>
                <a:cs typeface="Calibri" pitchFamily="34" charset="-120"/>
              </a:rPr>
              <a:t>  •  </a:t>
            </a:r>
            <a:r>
              <a:rPr lang="en-US" sz="1450" b="1" dirty="0">
                <a:solidFill>
                  <a:srgbClr val="2E2A27"/>
                </a:solidFill>
                <a:latin typeface="Calibri" pitchFamily="34" charset="0"/>
                <a:ea typeface="Calibri" pitchFamily="34" charset="-122"/>
                <a:cs typeface="Calibri" pitchFamily="34" charset="-120"/>
              </a:rPr>
              <a:t>counselor</a:t>
            </a:r>
            <a:r>
              <a:rPr lang="en-US" sz="1450" dirty="0">
                <a:solidFill>
                  <a:srgbClr val="2E2A27"/>
                </a:solidFill>
                <a:latin typeface="Calibri" pitchFamily="34" charset="0"/>
                <a:ea typeface="Calibri" pitchFamily="34" charset="-122"/>
                <a:cs typeface="Calibri" pitchFamily="34" charset="-120"/>
              </a:rPr>
              <a:t>  •  </a:t>
            </a:r>
            <a:r>
              <a:rPr lang="en-US" sz="1450" b="1" dirty="0">
                <a:solidFill>
                  <a:srgbClr val="2E2A27"/>
                </a:solidFill>
                <a:latin typeface="Calibri" pitchFamily="34" charset="0"/>
                <a:ea typeface="Calibri" pitchFamily="34" charset="-122"/>
                <a:cs typeface="Calibri" pitchFamily="34" charset="-120"/>
              </a:rPr>
              <a:t>coach / extracurricular</a:t>
            </a:r>
            <a:r>
              <a:rPr lang="en-US" sz="1450" dirty="0">
                <a:solidFill>
                  <a:srgbClr val="2E2A27"/>
                </a:solidFill>
                <a:latin typeface="Calibri" pitchFamily="34" charset="0"/>
                <a:ea typeface="Calibri" pitchFamily="34" charset="-122"/>
                <a:cs typeface="Calibri" pitchFamily="34" charset="-120"/>
              </a:rPr>
              <a:t>  •  </a:t>
            </a:r>
            <a:r>
              <a:rPr lang="en-US" sz="1450" b="1" dirty="0">
                <a:solidFill>
                  <a:srgbClr val="2E2A27"/>
                </a:solidFill>
                <a:latin typeface="Calibri" pitchFamily="34" charset="0"/>
                <a:ea typeface="Calibri" pitchFamily="34" charset="-122"/>
                <a:cs typeface="Calibri" pitchFamily="34" charset="-120"/>
              </a:rPr>
              <a:t>special education</a:t>
            </a:r>
            <a:r>
              <a:rPr lang="en-US" sz="1450" dirty="0">
                <a:solidFill>
                  <a:srgbClr val="2E2A27"/>
                </a:solidFill>
                <a:latin typeface="Calibri" pitchFamily="34" charset="0"/>
                <a:ea typeface="Calibri" pitchFamily="34" charset="-122"/>
                <a:cs typeface="Calibri" pitchFamily="34" charset="-120"/>
              </a:rPr>
              <a:t>  •  </a:t>
            </a:r>
            <a:r>
              <a:rPr lang="en-US" sz="1450" b="1" dirty="0">
                <a:solidFill>
                  <a:srgbClr val="2E2A27"/>
                </a:solidFill>
                <a:latin typeface="Calibri" pitchFamily="34" charset="0"/>
                <a:ea typeface="Calibri" pitchFamily="34" charset="-122"/>
                <a:cs typeface="Calibri" pitchFamily="34" charset="-120"/>
              </a:rPr>
              <a:t>support staff</a:t>
            </a:r>
            <a:r>
              <a:rPr lang="en-US" sz="1450" dirty="0">
                <a:solidFill>
                  <a:srgbClr val="2E2A27"/>
                </a:solidFill>
                <a:latin typeface="Calibri" pitchFamily="34" charset="0"/>
                <a:ea typeface="Calibri" pitchFamily="34" charset="-122"/>
                <a:cs typeface="Calibri" pitchFamily="34" charset="-120"/>
              </a:rPr>
              <a:t>  •  </a:t>
            </a:r>
            <a:r>
              <a:rPr lang="en-US" sz="1450" b="1" dirty="0">
                <a:solidFill>
                  <a:srgbClr val="2E2A27"/>
                </a:solidFill>
                <a:latin typeface="Calibri" pitchFamily="34" charset="0"/>
                <a:ea typeface="Calibri" pitchFamily="34" charset="-122"/>
                <a:cs typeface="Calibri" pitchFamily="34" charset="-120"/>
              </a:rPr>
              <a:t>superintendent</a:t>
            </a:r>
            <a:r>
              <a:rPr lang="en-US" sz="1450" dirty="0">
                <a:solidFill>
                  <a:srgbClr val="2E2A27"/>
                </a:solidFill>
                <a:latin typeface="Calibri" pitchFamily="34" charset="0"/>
                <a:ea typeface="Calibri" pitchFamily="34" charset="-122"/>
                <a:cs typeface="Calibri" pitchFamily="34" charset="-120"/>
              </a:rPr>
              <a:t>  •  </a:t>
            </a:r>
            <a:r>
              <a:rPr lang="en-US" sz="1450" b="1" dirty="0">
                <a:solidFill>
                  <a:srgbClr val="2E2A27"/>
                </a:solidFill>
                <a:latin typeface="Calibri" pitchFamily="34" charset="0"/>
                <a:ea typeface="Calibri" pitchFamily="34" charset="-122"/>
                <a:cs typeface="Calibri" pitchFamily="34" charset="-120"/>
              </a:rPr>
              <a:t>admin</a:t>
            </a:r>
            <a:r>
              <a:rPr lang="en-US" sz="1450" dirty="0">
                <a:solidFill>
                  <a:srgbClr val="2E2A27"/>
                </a:solidFill>
                <a:latin typeface="Calibri" pitchFamily="34" charset="0"/>
                <a:ea typeface="Calibri" pitchFamily="34" charset="-122"/>
                <a:cs typeface="Calibri" pitchFamily="34" charset="-120"/>
              </a:rPr>
              <a:t>  •  </a:t>
            </a:r>
            <a:r>
              <a:rPr lang="en-US" sz="1450" b="1" dirty="0">
                <a:solidFill>
                  <a:srgbClr val="2E2A27"/>
                </a:solidFill>
                <a:latin typeface="Calibri" pitchFamily="34" charset="0"/>
                <a:ea typeface="Calibri" pitchFamily="34" charset="-122"/>
                <a:cs typeface="Calibri" pitchFamily="34" charset="-120"/>
              </a:rPr>
              <a:t>other</a:t>
            </a:r>
            <a:endParaRPr lang="en-US" sz="1450" dirty="0"/>
          </a:p>
          <a:p>
            <a:pPr marL="0" indent="0">
              <a:buNone/>
            </a:pPr>
            <a:endParaRPr lang="en-US" sz="1450" dirty="0"/>
          </a:p>
          <a:p>
            <a:pPr marL="0" indent="0">
              <a:buNone/>
            </a:pPr>
            <a:r>
              <a:rPr lang="en-US" sz="1200" i="1" dirty="0">
                <a:solidFill>
                  <a:srgbClr val="7A736C"/>
                </a:solidFill>
                <a:latin typeface="Calibri" pitchFamily="34" charset="0"/>
                <a:ea typeface="Calibri" pitchFamily="34" charset="-122"/>
                <a:cs typeface="Calibri" pitchFamily="34" charset="-120"/>
              </a:rPr>
              <a:t>Role-based flags are read from role text and observed in every state — never missing.</a:t>
            </a:r>
            <a:endParaRPr lang="en-US" sz="1450" dirty="0"/>
          </a:p>
        </p:txBody>
      </p:sp>
      <p:sp>
        <p:nvSpPr>
          <p:cNvPr id="8" name="Text 5"/>
          <p:cNvSpPr/>
          <p:nvPr/>
        </p:nvSpPr>
        <p:spPr>
          <a:xfrm>
            <a:off x="6355080" y="1691640"/>
            <a:ext cx="5212080" cy="384048"/>
          </a:xfrm>
          <a:prstGeom prst="rect">
            <a:avLst/>
          </a:prstGeom>
          <a:noFill/>
          <a:ln/>
        </p:spPr>
        <p:txBody>
          <a:bodyPr wrap="square" lIns="0" tIns="0" rIns="0" bIns="0" rtlCol="0" anchor="ctr"/>
          <a:lstStyle/>
          <a:p>
            <a:pPr marL="0" indent="0">
              <a:buNone/>
            </a:pPr>
            <a:r>
              <a:rPr lang="en-US" sz="1650" b="1" dirty="0">
                <a:solidFill>
                  <a:srgbClr val="2B2724"/>
                </a:solidFill>
                <a:latin typeface="Cambria" pitchFamily="34" charset="0"/>
                <a:ea typeface="Cambria" pitchFamily="34" charset="-122"/>
                <a:cs typeface="Cambria" pitchFamily="34" charset="-120"/>
              </a:rPr>
              <a:t>Subject-exposure indicators (8)</a:t>
            </a:r>
            <a:endParaRPr lang="en-US" sz="1650" dirty="0"/>
          </a:p>
        </p:txBody>
      </p:sp>
      <p:sp>
        <p:nvSpPr>
          <p:cNvPr id="9" name="Shape 6"/>
          <p:cNvSpPr/>
          <p:nvPr/>
        </p:nvSpPr>
        <p:spPr>
          <a:xfrm>
            <a:off x="6355080" y="2103120"/>
            <a:ext cx="5193792" cy="3794760"/>
          </a:xfrm>
          <a:prstGeom prst="roundRect">
            <a:avLst>
              <a:gd name="adj" fmla="val 1928"/>
            </a:avLst>
          </a:prstGeom>
          <a:solidFill>
            <a:srgbClr val="F5F2EE"/>
          </a:solidFill>
          <a:ln w="9525">
            <a:solidFill>
              <a:srgbClr val="E3DDD6"/>
            </a:solidFill>
            <a:prstDash val="solid"/>
          </a:ln>
        </p:spPr>
        <p:txBody>
          <a:bodyPr/>
          <a:lstStyle/>
          <a:p>
            <a:endParaRPr lang="en-US"/>
          </a:p>
        </p:txBody>
      </p:sp>
      <p:sp>
        <p:nvSpPr>
          <p:cNvPr id="10" name="Text 7"/>
          <p:cNvSpPr/>
          <p:nvPr/>
        </p:nvSpPr>
        <p:spPr>
          <a:xfrm>
            <a:off x="6629400" y="2331720"/>
            <a:ext cx="4663440" cy="3383280"/>
          </a:xfrm>
          <a:prstGeom prst="rect">
            <a:avLst/>
          </a:prstGeom>
          <a:noFill/>
          <a:ln/>
        </p:spPr>
        <p:txBody>
          <a:bodyPr wrap="square" lIns="0" tIns="0" rIns="0" bIns="0" rtlCol="0" anchor="ctr"/>
          <a:lstStyle/>
          <a:p>
            <a:pPr marL="0" indent="0">
              <a:buNone/>
            </a:pPr>
            <a:r>
              <a:rPr lang="en-US" sz="1450" b="1" dirty="0">
                <a:solidFill>
                  <a:srgbClr val="8C1515"/>
                </a:solidFill>
                <a:latin typeface="Calibri" pitchFamily="34" charset="0"/>
                <a:ea typeface="Calibri" pitchFamily="34" charset="-122"/>
                <a:cs typeface="Calibri" pitchFamily="34" charset="-120"/>
              </a:rPr>
              <a:t>English / LA</a:t>
            </a:r>
            <a:r>
              <a:rPr lang="en-US" sz="1450" dirty="0">
                <a:solidFill>
                  <a:srgbClr val="2E2A27"/>
                </a:solidFill>
                <a:latin typeface="Calibri" pitchFamily="34" charset="0"/>
                <a:ea typeface="Calibri" pitchFamily="34" charset="-122"/>
                <a:cs typeface="Calibri" pitchFamily="34" charset="-120"/>
              </a:rPr>
              <a:t>  •  </a:t>
            </a:r>
            <a:r>
              <a:rPr lang="en-US" sz="1450" b="1" dirty="0">
                <a:solidFill>
                  <a:srgbClr val="8C1515"/>
                </a:solidFill>
                <a:latin typeface="Calibri" pitchFamily="34" charset="0"/>
                <a:ea typeface="Calibri" pitchFamily="34" charset="-122"/>
                <a:cs typeface="Calibri" pitchFamily="34" charset="-120"/>
              </a:rPr>
              <a:t>History / Social Studies</a:t>
            </a:r>
            <a:r>
              <a:rPr lang="en-US" sz="1450" dirty="0">
                <a:solidFill>
                  <a:srgbClr val="2E2A27"/>
                </a:solidFill>
                <a:latin typeface="Calibri" pitchFamily="34" charset="0"/>
                <a:ea typeface="Calibri" pitchFamily="34" charset="-122"/>
                <a:cs typeface="Calibri" pitchFamily="34" charset="-120"/>
              </a:rPr>
              <a:t>  •  </a:t>
            </a:r>
            <a:r>
              <a:rPr lang="en-US" sz="1450" b="1" dirty="0">
                <a:solidFill>
                  <a:srgbClr val="8C1515"/>
                </a:solidFill>
                <a:latin typeface="Calibri" pitchFamily="34" charset="0"/>
                <a:ea typeface="Calibri" pitchFamily="34" charset="-122"/>
                <a:cs typeface="Calibri" pitchFamily="34" charset="-120"/>
              </a:rPr>
              <a:t>Health &amp; PE</a:t>
            </a:r>
            <a:r>
              <a:rPr lang="en-US" sz="1450" dirty="0">
                <a:solidFill>
                  <a:srgbClr val="2E2A27"/>
                </a:solidFill>
                <a:latin typeface="Calibri" pitchFamily="34" charset="0"/>
                <a:ea typeface="Calibri" pitchFamily="34" charset="-122"/>
                <a:cs typeface="Calibri" pitchFamily="34" charset="-120"/>
              </a:rPr>
              <a:t>  •  </a:t>
            </a:r>
            <a:r>
              <a:rPr lang="en-US" sz="1450" b="1" dirty="0">
                <a:solidFill>
                  <a:srgbClr val="2E2A27"/>
                </a:solidFill>
                <a:latin typeface="Calibri" pitchFamily="34" charset="0"/>
                <a:ea typeface="Calibri" pitchFamily="34" charset="-122"/>
                <a:cs typeface="Calibri" pitchFamily="34" charset="-120"/>
              </a:rPr>
              <a:t>Science</a:t>
            </a:r>
            <a:r>
              <a:rPr lang="en-US" sz="1450" dirty="0">
                <a:solidFill>
                  <a:srgbClr val="2E2A27"/>
                </a:solidFill>
                <a:latin typeface="Calibri" pitchFamily="34" charset="0"/>
                <a:ea typeface="Calibri" pitchFamily="34" charset="-122"/>
                <a:cs typeface="Calibri" pitchFamily="34" charset="-120"/>
              </a:rPr>
              <a:t>  •  </a:t>
            </a:r>
            <a:r>
              <a:rPr lang="en-US" sz="1450" b="1" dirty="0">
                <a:solidFill>
                  <a:srgbClr val="2E2A27"/>
                </a:solidFill>
                <a:latin typeface="Calibri" pitchFamily="34" charset="0"/>
                <a:ea typeface="Calibri" pitchFamily="34" charset="-122"/>
                <a:cs typeface="Calibri" pitchFamily="34" charset="-120"/>
              </a:rPr>
              <a:t>Arts &amp; Music</a:t>
            </a:r>
            <a:r>
              <a:rPr lang="en-US" sz="1450" dirty="0">
                <a:solidFill>
                  <a:srgbClr val="2E2A27"/>
                </a:solidFill>
                <a:latin typeface="Calibri" pitchFamily="34" charset="0"/>
                <a:ea typeface="Calibri" pitchFamily="34" charset="-122"/>
                <a:cs typeface="Calibri" pitchFamily="34" charset="-120"/>
              </a:rPr>
              <a:t>  •  </a:t>
            </a:r>
            <a:r>
              <a:rPr lang="en-US" sz="1450" b="1" dirty="0">
                <a:solidFill>
                  <a:srgbClr val="2E2A27"/>
                </a:solidFill>
                <a:latin typeface="Calibri" pitchFamily="34" charset="0"/>
                <a:ea typeface="Calibri" pitchFamily="34" charset="-122"/>
                <a:cs typeface="Calibri" pitchFamily="34" charset="-120"/>
              </a:rPr>
              <a:t>Math</a:t>
            </a:r>
            <a:r>
              <a:rPr lang="en-US" sz="1450" dirty="0">
                <a:solidFill>
                  <a:srgbClr val="2E2A27"/>
                </a:solidFill>
                <a:latin typeface="Calibri" pitchFamily="34" charset="0"/>
                <a:ea typeface="Calibri" pitchFamily="34" charset="-122"/>
                <a:cs typeface="Calibri" pitchFamily="34" charset="-120"/>
              </a:rPr>
              <a:t>  •  </a:t>
            </a:r>
            <a:r>
              <a:rPr lang="en-US" sz="1450" b="1" dirty="0">
                <a:solidFill>
                  <a:srgbClr val="2E2A27"/>
                </a:solidFill>
                <a:latin typeface="Calibri" pitchFamily="34" charset="0"/>
                <a:ea typeface="Calibri" pitchFamily="34" charset="-122"/>
                <a:cs typeface="Calibri" pitchFamily="34" charset="-120"/>
              </a:rPr>
              <a:t>World Languages</a:t>
            </a:r>
            <a:r>
              <a:rPr lang="en-US" sz="1450" dirty="0">
                <a:solidFill>
                  <a:srgbClr val="2E2A27"/>
                </a:solidFill>
                <a:latin typeface="Calibri" pitchFamily="34" charset="0"/>
                <a:ea typeface="Calibri" pitchFamily="34" charset="-122"/>
                <a:cs typeface="Calibri" pitchFamily="34" charset="-120"/>
              </a:rPr>
              <a:t>  •  </a:t>
            </a:r>
            <a:r>
              <a:rPr lang="en-US" sz="1450" b="1" dirty="0">
                <a:solidFill>
                  <a:srgbClr val="2E2A27"/>
                </a:solidFill>
                <a:latin typeface="Calibri" pitchFamily="34" charset="0"/>
                <a:ea typeface="Calibri" pitchFamily="34" charset="-122"/>
                <a:cs typeface="Calibri" pitchFamily="34" charset="-120"/>
              </a:rPr>
              <a:t>Other subject</a:t>
            </a:r>
            <a:endParaRPr lang="en-US" sz="1450" dirty="0"/>
          </a:p>
          <a:p>
            <a:pPr marL="0" indent="0">
              <a:buNone/>
            </a:pPr>
            <a:endParaRPr lang="en-US" sz="1450" dirty="0"/>
          </a:p>
          <a:p>
            <a:pPr marL="0" indent="0">
              <a:buNone/>
            </a:pPr>
            <a:r>
              <a:rPr lang="en-US" sz="1200" i="1" dirty="0">
                <a:solidFill>
                  <a:srgbClr val="7A736C"/>
                </a:solidFill>
                <a:latin typeface="Calibri" pitchFamily="34" charset="0"/>
                <a:ea typeface="Calibri" pitchFamily="34" charset="-122"/>
                <a:cs typeface="Calibri" pitchFamily="34" charset="-120"/>
              </a:rPr>
              <a:t>Each subject is a culture-war front: book bans → English/LA; curriculum mandates → History; gender &amp; sex-ed conflicts → Health/PE.</a:t>
            </a:r>
            <a:endParaRPr lang="en-US" sz="1450" dirty="0"/>
          </a:p>
        </p:txBody>
      </p:sp>
      <p:sp>
        <p:nvSpPr>
          <p:cNvPr id="11" name="Text 8"/>
          <p:cNvSpPr/>
          <p:nvPr/>
        </p:nvSpPr>
        <p:spPr>
          <a:xfrm>
            <a:off x="640080" y="6126480"/>
            <a:ext cx="10881360" cy="411480"/>
          </a:xfrm>
          <a:prstGeom prst="rect">
            <a:avLst/>
          </a:prstGeom>
          <a:noFill/>
          <a:ln/>
        </p:spPr>
        <p:txBody>
          <a:bodyPr wrap="square" lIns="0" tIns="0" rIns="0" bIns="0" rtlCol="0" anchor="ctr"/>
          <a:lstStyle/>
          <a:p>
            <a:pPr marL="0" indent="0">
              <a:buNone/>
            </a:pPr>
            <a:r>
              <a:rPr lang="en-US" sz="1250" i="1" dirty="0">
                <a:solidFill>
                  <a:srgbClr val="7A736C"/>
                </a:solidFill>
                <a:latin typeface="Calibri" pitchFamily="34" charset="0"/>
                <a:ea typeface="Calibri" pitchFamily="34" charset="-122"/>
                <a:cs typeface="Calibri" pitchFamily="34" charset="-120"/>
              </a:rPr>
              <a:t>Scheme developed inductively by iterating between roster titles and conflict descriptions — one vocabulary for both sides.</a:t>
            </a:r>
            <a:endParaRPr lang="en-US" sz="12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881360" cy="292608"/>
          </a:xfrm>
          <a:prstGeom prst="rect">
            <a:avLst/>
          </a:prstGeom>
          <a:noFill/>
          <a:ln/>
        </p:spPr>
        <p:txBody>
          <a:bodyPr wrap="square" lIns="0" tIns="0" rIns="0" bIns="0" rtlCol="0" anchor="ctr"/>
          <a:lstStyle/>
          <a:p>
            <a:pPr marL="0" indent="0">
              <a:buNone/>
            </a:pPr>
            <a:r>
              <a:rPr lang="en-US" sz="1100" b="1" kern="0" spc="200" dirty="0">
                <a:solidFill>
                  <a:srgbClr val="8C1515"/>
                </a:solidFill>
                <a:latin typeface="Calibri" pitchFamily="34" charset="0"/>
                <a:ea typeface="Calibri" pitchFamily="34" charset="-122"/>
                <a:cs typeface="Calibri" pitchFamily="34" charset="-120"/>
              </a:rPr>
              <a:t>OUTCOME DATA</a:t>
            </a:r>
            <a:endParaRPr lang="en-US" sz="110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marL="0" indent="0">
              <a:buNone/>
            </a:pPr>
            <a:r>
              <a:rPr lang="en-US" sz="3000" b="1" dirty="0">
                <a:solidFill>
                  <a:srgbClr val="2B2724"/>
                </a:solidFill>
                <a:latin typeface="Cambria" pitchFamily="34" charset="0"/>
                <a:ea typeface="Cambria" pitchFamily="34" charset="-122"/>
                <a:cs typeface="Cambria" pitchFamily="34" charset="-120"/>
              </a:rPr>
              <a:t>Classifying millions of rows without reading millions of rows</a:t>
            </a:r>
            <a:endParaRPr lang="en-US" sz="3000" dirty="0"/>
          </a:p>
        </p:txBody>
      </p:sp>
      <p:sp>
        <p:nvSpPr>
          <p:cNvPr id="5" name="Shape 2"/>
          <p:cNvSpPr/>
          <p:nvPr/>
        </p:nvSpPr>
        <p:spPr>
          <a:xfrm>
            <a:off x="640080" y="1783080"/>
            <a:ext cx="2606040" cy="2286000"/>
          </a:xfrm>
          <a:prstGeom prst="roundRect">
            <a:avLst>
              <a:gd name="adj" fmla="val 3200"/>
            </a:avLst>
          </a:prstGeom>
          <a:solidFill>
            <a:srgbClr val="F5F2EE"/>
          </a:solidFill>
          <a:ln w="9525">
            <a:solidFill>
              <a:srgbClr val="E3DDD6"/>
            </a:solidFill>
            <a:prstDash val="solid"/>
          </a:ln>
        </p:spPr>
        <p:txBody>
          <a:bodyPr/>
          <a:lstStyle/>
          <a:p>
            <a:endParaRPr lang="en-US"/>
          </a:p>
        </p:txBody>
      </p:sp>
      <p:sp>
        <p:nvSpPr>
          <p:cNvPr id="6" name="Shape 3"/>
          <p:cNvSpPr/>
          <p:nvPr/>
        </p:nvSpPr>
        <p:spPr>
          <a:xfrm>
            <a:off x="868680" y="1965960"/>
            <a:ext cx="384048" cy="384048"/>
          </a:xfrm>
          <a:prstGeom prst="ellipse">
            <a:avLst/>
          </a:prstGeom>
          <a:solidFill>
            <a:srgbClr val="8C1515"/>
          </a:solidFill>
          <a:ln/>
        </p:spPr>
        <p:txBody>
          <a:bodyPr/>
          <a:lstStyle/>
          <a:p>
            <a:endParaRPr lang="en-US"/>
          </a:p>
        </p:txBody>
      </p:sp>
      <p:sp>
        <p:nvSpPr>
          <p:cNvPr id="7" name="Text 4"/>
          <p:cNvSpPr/>
          <p:nvPr/>
        </p:nvSpPr>
        <p:spPr>
          <a:xfrm>
            <a:off x="868680" y="1965960"/>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8" name="Text 5"/>
          <p:cNvSpPr/>
          <p:nvPr/>
        </p:nvSpPr>
        <p:spPr>
          <a:xfrm>
            <a:off x="1371600" y="1956816"/>
            <a:ext cx="1783080" cy="411480"/>
          </a:xfrm>
          <a:prstGeom prst="rect">
            <a:avLst/>
          </a:prstGeom>
          <a:noFill/>
          <a:ln/>
        </p:spPr>
        <p:txBody>
          <a:bodyPr wrap="square" lIns="0" tIns="0" rIns="0" bIns="0" rtlCol="0" anchor="ctr"/>
          <a:lstStyle/>
          <a:p>
            <a:pPr marL="0" indent="0">
              <a:buNone/>
            </a:pPr>
            <a:r>
              <a:rPr lang="en-US" sz="1500" b="1" dirty="0">
                <a:solidFill>
                  <a:srgbClr val="2B2724"/>
                </a:solidFill>
                <a:latin typeface="Cambria" pitchFamily="34" charset="0"/>
                <a:ea typeface="Cambria" pitchFamily="34" charset="-122"/>
                <a:cs typeface="Cambria" pitchFamily="34" charset="-120"/>
              </a:rPr>
              <a:t>Concatenate</a:t>
            </a:r>
            <a:endParaRPr lang="en-US" sz="1500" dirty="0"/>
          </a:p>
        </p:txBody>
      </p:sp>
      <p:sp>
        <p:nvSpPr>
          <p:cNvPr id="9" name="Text 6"/>
          <p:cNvSpPr/>
          <p:nvPr/>
        </p:nvSpPr>
        <p:spPr>
          <a:xfrm>
            <a:off x="868680" y="2514600"/>
            <a:ext cx="2148840" cy="1417320"/>
          </a:xfrm>
          <a:prstGeom prst="rect">
            <a:avLst/>
          </a:prstGeom>
          <a:noFill/>
          <a:ln/>
        </p:spPr>
        <p:txBody>
          <a:bodyPr wrap="square" lIns="0" tIns="0" rIns="0" bIns="0" rtlCol="0" anchor="ctr"/>
          <a:lstStyle/>
          <a:p>
            <a:pPr marL="0" indent="0">
              <a:buNone/>
            </a:pPr>
            <a:r>
              <a:rPr lang="en-US" sz="1200" dirty="0">
                <a:solidFill>
                  <a:srgbClr val="2E2A27"/>
                </a:solidFill>
                <a:latin typeface="Calibri" pitchFamily="34" charset="0"/>
                <a:ea typeface="Calibri" pitchFamily="34" charset="-122"/>
                <a:cs typeface="Calibri" pitchFamily="34" charset="-120"/>
              </a:rPr>
              <a:t>All role/subject columns → one delimited descriptor string per row</a:t>
            </a:r>
            <a:endParaRPr lang="en-US" sz="1200" dirty="0"/>
          </a:p>
        </p:txBody>
      </p:sp>
      <p:sp>
        <p:nvSpPr>
          <p:cNvPr id="10" name="Text 7"/>
          <p:cNvSpPr/>
          <p:nvPr/>
        </p:nvSpPr>
        <p:spPr>
          <a:xfrm>
            <a:off x="3227832" y="2606040"/>
            <a:ext cx="292608" cy="457200"/>
          </a:xfrm>
          <a:prstGeom prst="rect">
            <a:avLst/>
          </a:prstGeom>
          <a:noFill/>
          <a:ln/>
        </p:spPr>
        <p:txBody>
          <a:bodyPr wrap="square" lIns="0" tIns="0" rIns="0" bIns="0" rtlCol="0" anchor="ctr"/>
          <a:lstStyle/>
          <a:p>
            <a:pPr marL="0" indent="0" algn="ctr">
              <a:buNone/>
            </a:pPr>
            <a:r>
              <a:rPr lang="en-US" sz="1800" b="1" dirty="0">
                <a:solidFill>
                  <a:srgbClr val="8C1515"/>
                </a:solidFill>
                <a:latin typeface="Calibri" pitchFamily="34" charset="0"/>
                <a:ea typeface="Calibri" pitchFamily="34" charset="-122"/>
                <a:cs typeface="Calibri" pitchFamily="34" charset="-120"/>
              </a:rPr>
              <a:t>→</a:t>
            </a:r>
            <a:endParaRPr lang="en-US" sz="1800" dirty="0"/>
          </a:p>
        </p:txBody>
      </p:sp>
      <p:sp>
        <p:nvSpPr>
          <p:cNvPr id="11" name="Shape 8"/>
          <p:cNvSpPr/>
          <p:nvPr/>
        </p:nvSpPr>
        <p:spPr>
          <a:xfrm>
            <a:off x="3465576" y="1783080"/>
            <a:ext cx="2606040" cy="2286000"/>
          </a:xfrm>
          <a:prstGeom prst="roundRect">
            <a:avLst>
              <a:gd name="adj" fmla="val 3200"/>
            </a:avLst>
          </a:prstGeom>
          <a:solidFill>
            <a:srgbClr val="F5F2EE"/>
          </a:solidFill>
          <a:ln w="9525">
            <a:solidFill>
              <a:srgbClr val="E3DDD6"/>
            </a:solidFill>
            <a:prstDash val="solid"/>
          </a:ln>
        </p:spPr>
        <p:txBody>
          <a:bodyPr/>
          <a:lstStyle/>
          <a:p>
            <a:endParaRPr lang="en-US"/>
          </a:p>
        </p:txBody>
      </p:sp>
      <p:sp>
        <p:nvSpPr>
          <p:cNvPr id="12" name="Shape 9"/>
          <p:cNvSpPr/>
          <p:nvPr/>
        </p:nvSpPr>
        <p:spPr>
          <a:xfrm>
            <a:off x="3694176" y="1965960"/>
            <a:ext cx="384048" cy="384048"/>
          </a:xfrm>
          <a:prstGeom prst="ellipse">
            <a:avLst/>
          </a:prstGeom>
          <a:solidFill>
            <a:srgbClr val="8C1515"/>
          </a:solidFill>
          <a:ln/>
        </p:spPr>
        <p:txBody>
          <a:bodyPr/>
          <a:lstStyle/>
          <a:p>
            <a:endParaRPr lang="en-US"/>
          </a:p>
        </p:txBody>
      </p:sp>
      <p:sp>
        <p:nvSpPr>
          <p:cNvPr id="13" name="Text 10"/>
          <p:cNvSpPr/>
          <p:nvPr/>
        </p:nvSpPr>
        <p:spPr>
          <a:xfrm>
            <a:off x="3694176" y="1965960"/>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4" name="Text 11"/>
          <p:cNvSpPr/>
          <p:nvPr/>
        </p:nvSpPr>
        <p:spPr>
          <a:xfrm>
            <a:off x="4197096" y="1956816"/>
            <a:ext cx="1783080" cy="411480"/>
          </a:xfrm>
          <a:prstGeom prst="rect">
            <a:avLst/>
          </a:prstGeom>
          <a:noFill/>
          <a:ln/>
        </p:spPr>
        <p:txBody>
          <a:bodyPr wrap="square" lIns="0" tIns="0" rIns="0" bIns="0" rtlCol="0" anchor="ctr"/>
          <a:lstStyle/>
          <a:p>
            <a:pPr marL="0" indent="0">
              <a:buNone/>
            </a:pPr>
            <a:r>
              <a:rPr lang="en-US" sz="1500" b="1" dirty="0">
                <a:solidFill>
                  <a:srgbClr val="2B2724"/>
                </a:solidFill>
                <a:latin typeface="Cambria" pitchFamily="34" charset="0"/>
                <a:ea typeface="Cambria" pitchFamily="34" charset="-122"/>
                <a:cs typeface="Cambria" pitchFamily="34" charset="-120"/>
              </a:rPr>
              <a:t>Deduplicate</a:t>
            </a:r>
            <a:endParaRPr lang="en-US" sz="1500" dirty="0"/>
          </a:p>
        </p:txBody>
      </p:sp>
      <p:sp>
        <p:nvSpPr>
          <p:cNvPr id="15" name="Text 12"/>
          <p:cNvSpPr/>
          <p:nvPr/>
        </p:nvSpPr>
        <p:spPr>
          <a:xfrm>
            <a:off x="3694176" y="2514600"/>
            <a:ext cx="2148840" cy="1417320"/>
          </a:xfrm>
          <a:prstGeom prst="rect">
            <a:avLst/>
          </a:prstGeom>
          <a:noFill/>
          <a:ln/>
        </p:spPr>
        <p:txBody>
          <a:bodyPr wrap="square" lIns="0" tIns="0" rIns="0" bIns="0" rtlCol="0" anchor="ctr"/>
          <a:lstStyle/>
          <a:p>
            <a:pPr marL="0" indent="0">
              <a:buNone/>
            </a:pPr>
            <a:r>
              <a:rPr lang="en-US" sz="1200" dirty="0">
                <a:solidFill>
                  <a:srgbClr val="2E2A27"/>
                </a:solidFill>
                <a:latin typeface="Calibri" pitchFamily="34" charset="0"/>
                <a:ea typeface="Calibri" pitchFamily="34" charset="-122"/>
                <a:cs typeface="Calibri" pitchFamily="34" charset="-120"/>
              </a:rPr>
              <a:t>Hundreds–thousands of unique descriptors per state — not millions of rows</a:t>
            </a:r>
            <a:endParaRPr lang="en-US" sz="1200" dirty="0"/>
          </a:p>
        </p:txBody>
      </p:sp>
      <p:sp>
        <p:nvSpPr>
          <p:cNvPr id="16" name="Text 13"/>
          <p:cNvSpPr/>
          <p:nvPr/>
        </p:nvSpPr>
        <p:spPr>
          <a:xfrm>
            <a:off x="6053328" y="2606040"/>
            <a:ext cx="292608" cy="457200"/>
          </a:xfrm>
          <a:prstGeom prst="rect">
            <a:avLst/>
          </a:prstGeom>
          <a:noFill/>
          <a:ln/>
        </p:spPr>
        <p:txBody>
          <a:bodyPr wrap="square" lIns="0" tIns="0" rIns="0" bIns="0" rtlCol="0" anchor="ctr"/>
          <a:lstStyle/>
          <a:p>
            <a:pPr marL="0" indent="0" algn="ctr">
              <a:buNone/>
            </a:pPr>
            <a:r>
              <a:rPr lang="en-US" sz="1800" b="1" dirty="0">
                <a:solidFill>
                  <a:srgbClr val="8C1515"/>
                </a:solidFill>
                <a:latin typeface="Calibri" pitchFamily="34" charset="0"/>
                <a:ea typeface="Calibri" pitchFamily="34" charset="-122"/>
                <a:cs typeface="Calibri" pitchFamily="34" charset="-120"/>
              </a:rPr>
              <a:t>→</a:t>
            </a:r>
            <a:endParaRPr lang="en-US" sz="1800" dirty="0"/>
          </a:p>
        </p:txBody>
      </p:sp>
      <p:sp>
        <p:nvSpPr>
          <p:cNvPr id="17" name="Shape 14"/>
          <p:cNvSpPr/>
          <p:nvPr/>
        </p:nvSpPr>
        <p:spPr>
          <a:xfrm>
            <a:off x="6291072" y="1783080"/>
            <a:ext cx="2606040" cy="2286000"/>
          </a:xfrm>
          <a:prstGeom prst="roundRect">
            <a:avLst>
              <a:gd name="adj" fmla="val 3200"/>
            </a:avLst>
          </a:prstGeom>
          <a:solidFill>
            <a:srgbClr val="F5F2EE"/>
          </a:solidFill>
          <a:ln w="9525">
            <a:solidFill>
              <a:srgbClr val="E3DDD6"/>
            </a:solidFill>
            <a:prstDash val="solid"/>
          </a:ln>
        </p:spPr>
        <p:txBody>
          <a:bodyPr/>
          <a:lstStyle/>
          <a:p>
            <a:endParaRPr lang="en-US"/>
          </a:p>
        </p:txBody>
      </p:sp>
      <p:sp>
        <p:nvSpPr>
          <p:cNvPr id="18" name="Shape 15"/>
          <p:cNvSpPr/>
          <p:nvPr/>
        </p:nvSpPr>
        <p:spPr>
          <a:xfrm>
            <a:off x="6519672" y="1965960"/>
            <a:ext cx="384048" cy="384048"/>
          </a:xfrm>
          <a:prstGeom prst="ellipse">
            <a:avLst/>
          </a:prstGeom>
          <a:solidFill>
            <a:srgbClr val="8C1515"/>
          </a:solidFill>
          <a:ln/>
        </p:spPr>
        <p:txBody>
          <a:bodyPr/>
          <a:lstStyle/>
          <a:p>
            <a:endParaRPr lang="en-US"/>
          </a:p>
        </p:txBody>
      </p:sp>
      <p:sp>
        <p:nvSpPr>
          <p:cNvPr id="19" name="Text 16"/>
          <p:cNvSpPr/>
          <p:nvPr/>
        </p:nvSpPr>
        <p:spPr>
          <a:xfrm>
            <a:off x="6519672" y="1965960"/>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20" name="Text 17"/>
          <p:cNvSpPr/>
          <p:nvPr/>
        </p:nvSpPr>
        <p:spPr>
          <a:xfrm>
            <a:off x="7022592" y="1956816"/>
            <a:ext cx="1783080" cy="411480"/>
          </a:xfrm>
          <a:prstGeom prst="rect">
            <a:avLst/>
          </a:prstGeom>
          <a:noFill/>
          <a:ln/>
        </p:spPr>
        <p:txBody>
          <a:bodyPr wrap="square" lIns="0" tIns="0" rIns="0" bIns="0" rtlCol="0" anchor="ctr"/>
          <a:lstStyle/>
          <a:p>
            <a:pPr marL="0" indent="0">
              <a:buNone/>
            </a:pPr>
            <a:r>
              <a:rPr lang="en-US" sz="1500" b="1" dirty="0">
                <a:solidFill>
                  <a:srgbClr val="2B2724"/>
                </a:solidFill>
                <a:latin typeface="Cambria" pitchFamily="34" charset="0"/>
                <a:ea typeface="Cambria" pitchFamily="34" charset="-122"/>
                <a:cs typeface="Cambria" pitchFamily="34" charset="-120"/>
              </a:rPr>
              <a:t>Classify</a:t>
            </a:r>
            <a:endParaRPr lang="en-US" sz="1500" dirty="0"/>
          </a:p>
        </p:txBody>
      </p:sp>
      <p:sp>
        <p:nvSpPr>
          <p:cNvPr id="21" name="Text 18"/>
          <p:cNvSpPr/>
          <p:nvPr/>
        </p:nvSpPr>
        <p:spPr>
          <a:xfrm>
            <a:off x="6519672" y="2514600"/>
            <a:ext cx="2148840" cy="1417320"/>
          </a:xfrm>
          <a:prstGeom prst="rect">
            <a:avLst/>
          </a:prstGeom>
          <a:noFill/>
          <a:ln/>
        </p:spPr>
        <p:txBody>
          <a:bodyPr wrap="square" lIns="0" tIns="0" rIns="0" bIns="0" rtlCol="0" anchor="ctr"/>
          <a:lstStyle/>
          <a:p>
            <a:pPr marL="0" indent="0">
              <a:buNone/>
            </a:pPr>
            <a:r>
              <a:rPr lang="en-US" sz="1200" dirty="0">
                <a:solidFill>
                  <a:srgbClr val="2E2A27"/>
                </a:solidFill>
                <a:latin typeface="Calibri" pitchFamily="34" charset="0"/>
                <a:ea typeface="Calibri" pitchFamily="34" charset="-122"/>
                <a:cs typeface="Calibri" pitchFamily="34" charset="-120"/>
              </a:rPr>
              <a:t>LLM batch → multi-label flags: 1 / 0 / missing per category</a:t>
            </a:r>
            <a:endParaRPr lang="en-US" sz="1200" dirty="0"/>
          </a:p>
        </p:txBody>
      </p:sp>
      <p:sp>
        <p:nvSpPr>
          <p:cNvPr id="22" name="Text 19"/>
          <p:cNvSpPr/>
          <p:nvPr/>
        </p:nvSpPr>
        <p:spPr>
          <a:xfrm>
            <a:off x="8878824" y="2606040"/>
            <a:ext cx="292608" cy="457200"/>
          </a:xfrm>
          <a:prstGeom prst="rect">
            <a:avLst/>
          </a:prstGeom>
          <a:noFill/>
          <a:ln/>
        </p:spPr>
        <p:txBody>
          <a:bodyPr wrap="square" lIns="0" tIns="0" rIns="0" bIns="0" rtlCol="0" anchor="ctr"/>
          <a:lstStyle/>
          <a:p>
            <a:pPr marL="0" indent="0" algn="ctr">
              <a:buNone/>
            </a:pPr>
            <a:r>
              <a:rPr lang="en-US" sz="1800" b="1" dirty="0">
                <a:solidFill>
                  <a:srgbClr val="8C1515"/>
                </a:solidFill>
                <a:latin typeface="Calibri" pitchFamily="34" charset="0"/>
                <a:ea typeface="Calibri" pitchFamily="34" charset="-122"/>
                <a:cs typeface="Calibri" pitchFamily="34" charset="-120"/>
              </a:rPr>
              <a:t>→</a:t>
            </a:r>
            <a:endParaRPr lang="en-US" sz="1800" dirty="0"/>
          </a:p>
        </p:txBody>
      </p:sp>
      <p:sp>
        <p:nvSpPr>
          <p:cNvPr id="23" name="Shape 20"/>
          <p:cNvSpPr/>
          <p:nvPr/>
        </p:nvSpPr>
        <p:spPr>
          <a:xfrm>
            <a:off x="9116568" y="1783080"/>
            <a:ext cx="2606040" cy="2286000"/>
          </a:xfrm>
          <a:prstGeom prst="roundRect">
            <a:avLst>
              <a:gd name="adj" fmla="val 3200"/>
            </a:avLst>
          </a:prstGeom>
          <a:solidFill>
            <a:srgbClr val="F5F2EE"/>
          </a:solidFill>
          <a:ln w="9525">
            <a:solidFill>
              <a:srgbClr val="E3DDD6"/>
            </a:solidFill>
            <a:prstDash val="solid"/>
          </a:ln>
        </p:spPr>
        <p:txBody>
          <a:bodyPr/>
          <a:lstStyle/>
          <a:p>
            <a:endParaRPr lang="en-US"/>
          </a:p>
        </p:txBody>
      </p:sp>
      <p:sp>
        <p:nvSpPr>
          <p:cNvPr id="24" name="Shape 21"/>
          <p:cNvSpPr/>
          <p:nvPr/>
        </p:nvSpPr>
        <p:spPr>
          <a:xfrm>
            <a:off x="9345168" y="1965960"/>
            <a:ext cx="384048" cy="384048"/>
          </a:xfrm>
          <a:prstGeom prst="ellipse">
            <a:avLst/>
          </a:prstGeom>
          <a:solidFill>
            <a:srgbClr val="8C1515"/>
          </a:solidFill>
          <a:ln/>
        </p:spPr>
        <p:txBody>
          <a:bodyPr/>
          <a:lstStyle/>
          <a:p>
            <a:endParaRPr lang="en-US"/>
          </a:p>
        </p:txBody>
      </p:sp>
      <p:sp>
        <p:nvSpPr>
          <p:cNvPr id="25" name="Text 22"/>
          <p:cNvSpPr/>
          <p:nvPr/>
        </p:nvSpPr>
        <p:spPr>
          <a:xfrm>
            <a:off x="9345168" y="1965960"/>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6" name="Text 23"/>
          <p:cNvSpPr/>
          <p:nvPr/>
        </p:nvSpPr>
        <p:spPr>
          <a:xfrm>
            <a:off x="9848088" y="1956816"/>
            <a:ext cx="1783080" cy="411480"/>
          </a:xfrm>
          <a:prstGeom prst="rect">
            <a:avLst/>
          </a:prstGeom>
          <a:noFill/>
          <a:ln/>
        </p:spPr>
        <p:txBody>
          <a:bodyPr wrap="square" lIns="0" tIns="0" rIns="0" bIns="0" rtlCol="0" anchor="ctr"/>
          <a:lstStyle/>
          <a:p>
            <a:pPr marL="0" indent="0">
              <a:buNone/>
            </a:pPr>
            <a:r>
              <a:rPr lang="en-US" sz="1500" b="1" dirty="0">
                <a:solidFill>
                  <a:srgbClr val="2B2724"/>
                </a:solidFill>
                <a:latin typeface="Cambria" pitchFamily="34" charset="0"/>
                <a:ea typeface="Cambria" pitchFamily="34" charset="-122"/>
                <a:cs typeface="Cambria" pitchFamily="34" charset="-120"/>
              </a:rPr>
              <a:t>Merge back</a:t>
            </a:r>
            <a:endParaRPr lang="en-US" sz="1500" dirty="0"/>
          </a:p>
        </p:txBody>
      </p:sp>
      <p:sp>
        <p:nvSpPr>
          <p:cNvPr id="27" name="Text 24"/>
          <p:cNvSpPr/>
          <p:nvPr/>
        </p:nvSpPr>
        <p:spPr>
          <a:xfrm>
            <a:off x="9345168" y="2514600"/>
            <a:ext cx="2148840" cy="1417320"/>
          </a:xfrm>
          <a:prstGeom prst="rect">
            <a:avLst/>
          </a:prstGeom>
          <a:noFill/>
          <a:ln/>
        </p:spPr>
        <p:txBody>
          <a:bodyPr wrap="square" lIns="0" tIns="0" rIns="0" bIns="0" rtlCol="0" anchor="ctr"/>
          <a:lstStyle/>
          <a:p>
            <a:pPr marL="0" indent="0">
              <a:buNone/>
            </a:pPr>
            <a:r>
              <a:rPr lang="en-US" sz="1200" dirty="0">
                <a:solidFill>
                  <a:srgbClr val="2E2A27"/>
                </a:solidFill>
                <a:latin typeface="Calibri" pitchFamily="34" charset="0"/>
                <a:ea typeface="Calibri" pitchFamily="34" charset="-122"/>
                <a:cs typeface="Calibri" pitchFamily="34" charset="-120"/>
              </a:rPr>
              <a:t>Flags rejoin every roster row sharing the descriptor</a:t>
            </a:r>
            <a:endParaRPr lang="en-US" sz="1200" dirty="0"/>
          </a:p>
        </p:txBody>
      </p:sp>
      <p:sp>
        <p:nvSpPr>
          <p:cNvPr id="28" name="Text 25"/>
          <p:cNvSpPr/>
          <p:nvPr/>
        </p:nvSpPr>
        <p:spPr>
          <a:xfrm>
            <a:off x="640080" y="4434840"/>
            <a:ext cx="10881360" cy="1097280"/>
          </a:xfrm>
          <a:prstGeom prst="rect">
            <a:avLst/>
          </a:prstGeom>
          <a:noFill/>
          <a:ln/>
        </p:spPr>
        <p:txBody>
          <a:bodyPr wrap="square" lIns="0" tIns="0" rIns="0" bIns="0" rtlCol="0" anchor="ctr"/>
          <a:lstStyle/>
          <a:p>
            <a:pPr marL="0" indent="0">
              <a:lnSpc>
                <a:spcPct val="125000"/>
              </a:lnSpc>
              <a:buNone/>
            </a:pPr>
            <a:r>
              <a:rPr lang="en-US" sz="1450" b="1" dirty="0">
                <a:solidFill>
                  <a:srgbClr val="2B2724"/>
                </a:solidFill>
                <a:latin typeface="Calibri" pitchFamily="34" charset="0"/>
                <a:ea typeface="Calibri" pitchFamily="34" charset="-122"/>
                <a:cs typeface="Calibri" pitchFamily="34" charset="-120"/>
              </a:rPr>
              <a:t>Model:</a:t>
            </a:r>
            <a:r>
              <a:rPr lang="en-US" sz="1450" dirty="0">
                <a:solidFill>
                  <a:srgbClr val="2E2A27"/>
                </a:solidFill>
                <a:latin typeface="Calibri" pitchFamily="34" charset="0"/>
                <a:ea typeface="Calibri" pitchFamily="34" charset="-122"/>
                <a:cs typeface="Calibri" pitchFamily="34" charset="-120"/>
              </a:rPr>
              <a:t>  Gemini 2.5 Flash (batch)  •  validated against an independent Claude run  •  pipeline is model-agnostic
</a:t>
            </a:r>
            <a:r>
              <a:rPr lang="en-US" sz="1450" b="1" dirty="0">
                <a:solidFill>
                  <a:srgbClr val="2B2724"/>
                </a:solidFill>
                <a:latin typeface="Calibri" pitchFamily="34" charset="0"/>
                <a:ea typeface="Calibri" pitchFamily="34" charset="-122"/>
                <a:cs typeface="Calibri" pitchFamily="34" charset="-120"/>
              </a:rPr>
              <a:t>Careful inputs:</a:t>
            </a:r>
            <a:r>
              <a:rPr lang="en-US" sz="1450" dirty="0">
                <a:solidFill>
                  <a:srgbClr val="2E2A27"/>
                </a:solidFill>
                <a:latin typeface="Calibri" pitchFamily="34" charset="0"/>
                <a:ea typeface="Calibri" pitchFamily="34" charset="-122"/>
                <a:cs typeface="Calibri" pitchFamily="34" charset="-120"/>
              </a:rPr>
              <a:t>  certified/classified status prefixed to descriptors  •  certifications excluded — licensed-to-teach ≠ actually teaches</a:t>
            </a:r>
            <a:endParaRPr lang="en-US" sz="1450" dirty="0"/>
          </a:p>
        </p:txBody>
      </p:sp>
      <p:sp>
        <p:nvSpPr>
          <p:cNvPr id="29" name="Text 26"/>
          <p:cNvSpPr/>
          <p:nvPr/>
        </p:nvSpPr>
        <p:spPr>
          <a:xfrm>
            <a:off x="640080" y="5897880"/>
            <a:ext cx="10881360" cy="411480"/>
          </a:xfrm>
          <a:prstGeom prst="rect">
            <a:avLst/>
          </a:prstGeom>
          <a:noFill/>
          <a:ln/>
        </p:spPr>
        <p:txBody>
          <a:bodyPr wrap="square" lIns="0" tIns="0" rIns="0" bIns="0" rtlCol="0" anchor="ctr"/>
          <a:lstStyle/>
          <a:p>
            <a:pPr marL="0" indent="0">
              <a:buNone/>
            </a:pPr>
            <a:r>
              <a:rPr lang="en-US" sz="1500" b="1" i="1" dirty="0">
                <a:solidFill>
                  <a:srgbClr val="8C1515"/>
                </a:solidFill>
                <a:latin typeface="Cambria" pitchFamily="34" charset="0"/>
                <a:ea typeface="Cambria" pitchFamily="34" charset="-122"/>
                <a:cs typeface="Cambria" pitchFamily="34" charset="-120"/>
              </a:rPr>
              <a:t>Cost scales with the vocabulary of job titles — not with millions of staff-year rows.</a:t>
            </a:r>
            <a:endParaRPr lang="en-US" sz="15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881360" cy="292608"/>
          </a:xfrm>
          <a:prstGeom prst="rect">
            <a:avLst/>
          </a:prstGeom>
          <a:noFill/>
          <a:ln/>
        </p:spPr>
        <p:txBody>
          <a:bodyPr wrap="square" lIns="0" tIns="0" rIns="0" bIns="0" rtlCol="0" anchor="ctr"/>
          <a:lstStyle/>
          <a:p>
            <a:pPr marL="0" indent="0">
              <a:buNone/>
            </a:pPr>
            <a:r>
              <a:rPr lang="en-US" sz="1100" b="1" kern="0" spc="200" dirty="0">
                <a:solidFill>
                  <a:srgbClr val="8C1515"/>
                </a:solidFill>
                <a:latin typeface="Calibri" pitchFamily="34" charset="0"/>
                <a:ea typeface="Calibri" pitchFamily="34" charset="-122"/>
                <a:cs typeface="Calibri" pitchFamily="34" charset="-120"/>
              </a:rPr>
              <a:t>OUTCOME DATA</a:t>
            </a:r>
            <a:endParaRPr lang="en-US" sz="110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marL="0" indent="0">
              <a:buNone/>
            </a:pPr>
            <a:r>
              <a:rPr lang="en-US" sz="3000" b="1" dirty="0">
                <a:solidFill>
                  <a:srgbClr val="2B2724"/>
                </a:solidFill>
                <a:latin typeface="Cambria" pitchFamily="34" charset="0"/>
                <a:ea typeface="Cambria" pitchFamily="34" charset="-122"/>
                <a:cs typeface="Cambria" pitchFamily="34" charset="-120"/>
              </a:rPr>
              <a:t>Design philosophy: a real zero is not a missing value</a:t>
            </a:r>
            <a:endParaRPr lang="en-US" sz="3000" dirty="0"/>
          </a:p>
        </p:txBody>
      </p:sp>
      <p:sp>
        <p:nvSpPr>
          <p:cNvPr id="5" name="Shape 2"/>
          <p:cNvSpPr/>
          <p:nvPr/>
        </p:nvSpPr>
        <p:spPr>
          <a:xfrm>
            <a:off x="640080" y="1783080"/>
            <a:ext cx="5394960" cy="3291840"/>
          </a:xfrm>
          <a:prstGeom prst="roundRect">
            <a:avLst>
              <a:gd name="adj" fmla="val 2222"/>
            </a:avLst>
          </a:prstGeom>
          <a:solidFill>
            <a:srgbClr val="F5F2EE"/>
          </a:solidFill>
          <a:ln w="9525">
            <a:solidFill>
              <a:srgbClr val="E3DDD6"/>
            </a:solidFill>
            <a:prstDash val="solid"/>
          </a:ln>
        </p:spPr>
        <p:txBody>
          <a:bodyPr/>
          <a:lstStyle/>
          <a:p>
            <a:endParaRPr lang="en-US"/>
          </a:p>
        </p:txBody>
      </p:sp>
      <p:sp>
        <p:nvSpPr>
          <p:cNvPr id="6" name="Text 3"/>
          <p:cNvSpPr/>
          <p:nvPr/>
        </p:nvSpPr>
        <p:spPr>
          <a:xfrm>
            <a:off x="914400" y="2011680"/>
            <a:ext cx="4846320" cy="457200"/>
          </a:xfrm>
          <a:prstGeom prst="rect">
            <a:avLst/>
          </a:prstGeom>
          <a:noFill/>
          <a:ln/>
        </p:spPr>
        <p:txBody>
          <a:bodyPr wrap="square" lIns="0" tIns="0" rIns="0" bIns="0" rtlCol="0" anchor="ctr"/>
          <a:lstStyle/>
          <a:p>
            <a:pPr marL="0" indent="0">
              <a:buNone/>
            </a:pPr>
            <a:r>
              <a:rPr lang="en-US" sz="1800" b="1" dirty="0">
                <a:solidFill>
                  <a:srgbClr val="2B2724"/>
                </a:solidFill>
                <a:latin typeface="Cambria" pitchFamily="34" charset="0"/>
                <a:ea typeface="Cambria" pitchFamily="34" charset="-122"/>
                <a:cs typeface="Cambria" pitchFamily="34" charset="-120"/>
              </a:rPr>
              <a:t>Err toward false negatives</a:t>
            </a:r>
            <a:endParaRPr lang="en-US" sz="1800" dirty="0"/>
          </a:p>
        </p:txBody>
      </p:sp>
      <p:sp>
        <p:nvSpPr>
          <p:cNvPr id="7" name="Text 4"/>
          <p:cNvSpPr/>
          <p:nvPr/>
        </p:nvSpPr>
        <p:spPr>
          <a:xfrm>
            <a:off x="914400" y="2514600"/>
            <a:ext cx="4846320" cy="1188720"/>
          </a:xfrm>
          <a:prstGeom prst="rect">
            <a:avLst/>
          </a:prstGeom>
          <a:noFill/>
          <a:ln/>
        </p:spPr>
        <p:txBody>
          <a:bodyPr wrap="square" lIns="0" tIns="0" rIns="0" bIns="0" rtlCol="0" anchor="ctr"/>
          <a:lstStyle/>
          <a:p>
            <a:pPr marL="0" indent="0">
              <a:buNone/>
            </a:pPr>
            <a:r>
              <a:rPr lang="en-US" sz="1400" dirty="0">
                <a:solidFill>
                  <a:srgbClr val="2E2A27"/>
                </a:solidFill>
                <a:latin typeface="Calibri" pitchFamily="34" charset="0"/>
                <a:ea typeface="Calibri" pitchFamily="34" charset="-122"/>
                <a:cs typeface="Calibri" pitchFamily="34" charset="-120"/>
              </a:rPr>
              <a:t>Insufficient title information → classification left missing, never guessed. Consistency across states beats coverage within any one state.</a:t>
            </a:r>
            <a:endParaRPr lang="en-US" sz="1400" dirty="0"/>
          </a:p>
        </p:txBody>
      </p:sp>
      <p:sp>
        <p:nvSpPr>
          <p:cNvPr id="8" name="Text 5"/>
          <p:cNvSpPr/>
          <p:nvPr/>
        </p:nvSpPr>
        <p:spPr>
          <a:xfrm>
            <a:off x="914400" y="3977640"/>
            <a:ext cx="4846320" cy="914400"/>
          </a:xfrm>
          <a:prstGeom prst="rect">
            <a:avLst/>
          </a:prstGeom>
          <a:noFill/>
          <a:ln/>
        </p:spPr>
        <p:txBody>
          <a:bodyPr wrap="square" lIns="0" tIns="0" rIns="0" bIns="0" rtlCol="0" anchor="ctr"/>
          <a:lstStyle/>
          <a:p>
            <a:pPr marL="0" indent="0">
              <a:buNone/>
            </a:pPr>
            <a:r>
              <a:rPr lang="en-US" sz="1250" i="1" dirty="0">
                <a:solidFill>
                  <a:srgbClr val="7A736C"/>
                </a:solidFill>
                <a:latin typeface="Calibri" pitchFamily="34" charset="0"/>
                <a:ea typeface="Calibri" pitchFamily="34" charset="-122"/>
                <a:cs typeface="Calibri" pitchFamily="34" charset="-120"/>
              </a:rPr>
              <a:t>GA &amp; KY record no subject field → core academic subjects returned as missing there, by design.</a:t>
            </a:r>
            <a:endParaRPr lang="en-US" sz="1250" dirty="0"/>
          </a:p>
        </p:txBody>
      </p:sp>
      <p:sp>
        <p:nvSpPr>
          <p:cNvPr id="9" name="Shape 6"/>
          <p:cNvSpPr/>
          <p:nvPr/>
        </p:nvSpPr>
        <p:spPr>
          <a:xfrm>
            <a:off x="6172200" y="1783080"/>
            <a:ext cx="5394960" cy="3291840"/>
          </a:xfrm>
          <a:prstGeom prst="roundRect">
            <a:avLst>
              <a:gd name="adj" fmla="val 2222"/>
            </a:avLst>
          </a:prstGeom>
          <a:solidFill>
            <a:srgbClr val="F5F2EE"/>
          </a:solidFill>
          <a:ln w="9525">
            <a:solidFill>
              <a:srgbClr val="E3DDD6"/>
            </a:solidFill>
            <a:prstDash val="solid"/>
          </a:ln>
        </p:spPr>
        <p:txBody>
          <a:bodyPr/>
          <a:lstStyle/>
          <a:p>
            <a:endParaRPr lang="en-US"/>
          </a:p>
        </p:txBody>
      </p:sp>
      <p:sp>
        <p:nvSpPr>
          <p:cNvPr id="10" name="Text 7"/>
          <p:cNvSpPr/>
          <p:nvPr/>
        </p:nvSpPr>
        <p:spPr>
          <a:xfrm>
            <a:off x="6446520" y="2011680"/>
            <a:ext cx="4846320" cy="457200"/>
          </a:xfrm>
          <a:prstGeom prst="rect">
            <a:avLst/>
          </a:prstGeom>
          <a:noFill/>
          <a:ln/>
        </p:spPr>
        <p:txBody>
          <a:bodyPr wrap="square" lIns="0" tIns="0" rIns="0" bIns="0" rtlCol="0" anchor="ctr"/>
          <a:lstStyle/>
          <a:p>
            <a:pPr marL="0" indent="0">
              <a:buNone/>
            </a:pPr>
            <a:r>
              <a:rPr lang="en-US" sz="1800" b="1" dirty="0">
                <a:solidFill>
                  <a:srgbClr val="2B2724"/>
                </a:solidFill>
                <a:latin typeface="Cambria" pitchFamily="34" charset="0"/>
                <a:ea typeface="Cambria" pitchFamily="34" charset="-122"/>
                <a:cs typeface="Cambria" pitchFamily="34" charset="-120"/>
              </a:rPr>
              <a:t>0 ≠ missing</a:t>
            </a:r>
            <a:endParaRPr lang="en-US" sz="1800" dirty="0"/>
          </a:p>
        </p:txBody>
      </p:sp>
      <p:sp>
        <p:nvSpPr>
          <p:cNvPr id="11" name="Text 8"/>
          <p:cNvSpPr/>
          <p:nvPr/>
        </p:nvSpPr>
        <p:spPr>
          <a:xfrm>
            <a:off x="6446520" y="2514600"/>
            <a:ext cx="4846320" cy="1188720"/>
          </a:xfrm>
          <a:prstGeom prst="rect">
            <a:avLst/>
          </a:prstGeom>
          <a:noFill/>
          <a:ln/>
        </p:spPr>
        <p:txBody>
          <a:bodyPr wrap="square" lIns="0" tIns="0" rIns="0" bIns="0" rtlCol="0" anchor="ctr"/>
          <a:lstStyle/>
          <a:p>
            <a:pPr marL="0" indent="0">
              <a:buNone/>
            </a:pPr>
            <a:r>
              <a:rPr lang="en-US" sz="1400" dirty="0">
                <a:solidFill>
                  <a:srgbClr val="2E2A27"/>
                </a:solidFill>
                <a:latin typeface="Calibri" pitchFamily="34" charset="0"/>
                <a:ea typeface="Calibri" pitchFamily="34" charset="-122"/>
                <a:cs typeface="Calibri" pitchFamily="34" charset="-120"/>
              </a:rPr>
              <a:t>A record contributes a 0 to a subject only when positively assessed as teaching some other subject. “No subject data” is never read as “not this subject.”</a:t>
            </a:r>
            <a:endParaRPr lang="en-US" sz="1400" dirty="0"/>
          </a:p>
        </p:txBody>
      </p:sp>
      <p:sp>
        <p:nvSpPr>
          <p:cNvPr id="12" name="Text 9"/>
          <p:cNvSpPr/>
          <p:nvPr/>
        </p:nvSpPr>
        <p:spPr>
          <a:xfrm>
            <a:off x="6446520" y="3977640"/>
            <a:ext cx="4846320" cy="914400"/>
          </a:xfrm>
          <a:prstGeom prst="rect">
            <a:avLst/>
          </a:prstGeom>
          <a:noFill/>
          <a:ln/>
        </p:spPr>
        <p:txBody>
          <a:bodyPr wrap="square" lIns="0" tIns="0" rIns="0" bIns="0" rtlCol="0" anchor="ctr"/>
          <a:lstStyle/>
          <a:p>
            <a:pPr marL="0" indent="0">
              <a:buNone/>
            </a:pPr>
            <a:r>
              <a:rPr lang="en-US" sz="1250" i="1" dirty="0">
                <a:solidFill>
                  <a:srgbClr val="7A736C"/>
                </a:solidFill>
                <a:latin typeface="Calibri" pitchFamily="34" charset="0"/>
                <a:ea typeface="Calibri" pitchFamily="34" charset="-122"/>
                <a:cs typeface="Calibri" pitchFamily="34" charset="-120"/>
              </a:rPr>
              <a:t>Verification pass: descriptors scanned for category keywords per state — intended missingness is checked before a classification is accepted.</a:t>
            </a:r>
            <a:endParaRPr lang="en-US" sz="1250" dirty="0"/>
          </a:p>
        </p:txBody>
      </p:sp>
      <p:sp>
        <p:nvSpPr>
          <p:cNvPr id="13" name="Text 10"/>
          <p:cNvSpPr/>
          <p:nvPr/>
        </p:nvSpPr>
        <p:spPr>
          <a:xfrm>
            <a:off x="640080" y="5486400"/>
            <a:ext cx="10881360" cy="411480"/>
          </a:xfrm>
          <a:prstGeom prst="rect">
            <a:avLst/>
          </a:prstGeom>
          <a:noFill/>
          <a:ln/>
        </p:spPr>
        <p:txBody>
          <a:bodyPr wrap="square" lIns="0" tIns="0" rIns="0" bIns="0" rtlCol="0" anchor="ctr"/>
          <a:lstStyle/>
          <a:p>
            <a:pPr marL="0" indent="0">
              <a:buNone/>
            </a:pPr>
            <a:r>
              <a:rPr lang="en-US" sz="1500" b="1" i="1" dirty="0">
                <a:solidFill>
                  <a:srgbClr val="8C1515"/>
                </a:solidFill>
                <a:latin typeface="Cambria" pitchFamily="34" charset="0"/>
                <a:ea typeface="Cambria" pitchFamily="34" charset="-122"/>
                <a:cs typeface="Cambria" pitchFamily="34" charset="-120"/>
              </a:rPr>
              <a:t>The exposure comparisons only mean something if a “not exposed” label is trustworthy.</a:t>
            </a:r>
            <a:endParaRPr lang="en-US" sz="15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881360" cy="292608"/>
          </a:xfrm>
          <a:prstGeom prst="rect">
            <a:avLst/>
          </a:prstGeom>
          <a:noFill/>
          <a:ln/>
        </p:spPr>
        <p:txBody>
          <a:bodyPr wrap="square" lIns="0" tIns="0" rIns="0" bIns="0" rtlCol="0" anchor="ctr"/>
          <a:lstStyle/>
          <a:p>
            <a:pPr marL="0" indent="0">
              <a:buNone/>
            </a:pPr>
            <a:r>
              <a:rPr lang="en-US" sz="1100" b="1" kern="0" spc="200" dirty="0">
                <a:solidFill>
                  <a:srgbClr val="8C1515"/>
                </a:solidFill>
                <a:latin typeface="Calibri" pitchFamily="34" charset="0"/>
                <a:ea typeface="Calibri" pitchFamily="34" charset="-122"/>
                <a:cs typeface="Calibri" pitchFamily="34" charset="-120"/>
              </a:rPr>
              <a:t>OUTCOME DATA</a:t>
            </a:r>
            <a:endParaRPr lang="en-US" sz="110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marL="0" indent="0">
              <a:buNone/>
            </a:pPr>
            <a:r>
              <a:rPr lang="en-US" sz="3000" b="1" dirty="0">
                <a:solidFill>
                  <a:srgbClr val="2B2724"/>
                </a:solidFill>
                <a:latin typeface="Cambria" pitchFamily="34" charset="0"/>
                <a:ea typeface="Cambria" pitchFamily="34" charset="-122"/>
                <a:cs typeface="Cambria" pitchFamily="34" charset="-120"/>
              </a:rPr>
              <a:t>Attaching ideology: probabilistic linkage to the L2 voter file</a:t>
            </a:r>
            <a:endParaRPr lang="en-US" sz="3000" dirty="0"/>
          </a:p>
        </p:txBody>
      </p:sp>
      <p:sp>
        <p:nvSpPr>
          <p:cNvPr id="5" name="Shape 2"/>
          <p:cNvSpPr/>
          <p:nvPr/>
        </p:nvSpPr>
        <p:spPr>
          <a:xfrm>
            <a:off x="822960" y="1783080"/>
            <a:ext cx="384048" cy="384048"/>
          </a:xfrm>
          <a:prstGeom prst="ellipse">
            <a:avLst/>
          </a:prstGeom>
          <a:solidFill>
            <a:srgbClr val="44677D"/>
          </a:solidFill>
          <a:ln/>
        </p:spPr>
        <p:txBody>
          <a:bodyPr/>
          <a:lstStyle/>
          <a:p>
            <a:endParaRPr lang="en-US"/>
          </a:p>
        </p:txBody>
      </p:sp>
      <p:sp>
        <p:nvSpPr>
          <p:cNvPr id="6" name="Text 3"/>
          <p:cNvSpPr/>
          <p:nvPr/>
        </p:nvSpPr>
        <p:spPr>
          <a:xfrm>
            <a:off x="822960" y="1783080"/>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4"/>
          <p:cNvSpPr/>
          <p:nvPr/>
        </p:nvSpPr>
        <p:spPr>
          <a:xfrm>
            <a:off x="1417320" y="1737360"/>
            <a:ext cx="1965960" cy="502920"/>
          </a:xfrm>
          <a:prstGeom prst="rect">
            <a:avLst/>
          </a:prstGeom>
          <a:noFill/>
          <a:ln/>
        </p:spPr>
        <p:txBody>
          <a:bodyPr wrap="square" lIns="0" tIns="0" rIns="0" bIns="0" rtlCol="0" anchor="ctr"/>
          <a:lstStyle/>
          <a:p>
            <a:pPr marL="0" indent="0">
              <a:buNone/>
            </a:pPr>
            <a:r>
              <a:rPr lang="en-US" sz="1550" b="1" dirty="0">
                <a:solidFill>
                  <a:srgbClr val="2B2724"/>
                </a:solidFill>
                <a:latin typeface="Cambria" pitchFamily="34" charset="0"/>
                <a:ea typeface="Cambria" pitchFamily="34" charset="-122"/>
                <a:cs typeface="Cambria" pitchFamily="34" charset="-120"/>
              </a:rPr>
              <a:t>Block</a:t>
            </a:r>
            <a:endParaRPr lang="en-US" sz="1550" dirty="0"/>
          </a:p>
        </p:txBody>
      </p:sp>
      <p:sp>
        <p:nvSpPr>
          <p:cNvPr id="8" name="Text 5"/>
          <p:cNvSpPr/>
          <p:nvPr/>
        </p:nvSpPr>
        <p:spPr>
          <a:xfrm>
            <a:off x="3474720" y="1737360"/>
            <a:ext cx="7863840" cy="502920"/>
          </a:xfrm>
          <a:prstGeom prst="rect">
            <a:avLst/>
          </a:prstGeom>
          <a:noFill/>
          <a:ln/>
        </p:spPr>
        <p:txBody>
          <a:bodyPr wrap="square" lIns="0" tIns="0" rIns="0" bIns="0" rtlCol="0" anchor="ctr"/>
          <a:lstStyle/>
          <a:p>
            <a:pPr marL="0" indent="0">
              <a:buNone/>
            </a:pPr>
            <a:r>
              <a:rPr lang="en-US" sz="1350" dirty="0">
                <a:solidFill>
                  <a:srgbClr val="2E2A27"/>
                </a:solidFill>
                <a:latin typeface="Calibri" pitchFamily="34" charset="0"/>
                <a:ea typeface="Calibri" pitchFamily="34" charset="-122"/>
                <a:cs typeface="Calibri" pitchFamily="34" charset="-120"/>
              </a:rPr>
              <a:t>First-name clusters + sex + birth year — shrink the comparison space</a:t>
            </a:r>
            <a:endParaRPr lang="en-US" sz="1350" dirty="0"/>
          </a:p>
        </p:txBody>
      </p:sp>
      <p:sp>
        <p:nvSpPr>
          <p:cNvPr id="9" name="Shape 6"/>
          <p:cNvSpPr/>
          <p:nvPr/>
        </p:nvSpPr>
        <p:spPr>
          <a:xfrm>
            <a:off x="822960" y="2532888"/>
            <a:ext cx="384048" cy="384048"/>
          </a:xfrm>
          <a:prstGeom prst="ellipse">
            <a:avLst/>
          </a:prstGeom>
          <a:solidFill>
            <a:srgbClr val="44677D"/>
          </a:solidFill>
          <a:ln/>
        </p:spPr>
        <p:txBody>
          <a:bodyPr/>
          <a:lstStyle/>
          <a:p>
            <a:endParaRPr lang="en-US"/>
          </a:p>
        </p:txBody>
      </p:sp>
      <p:sp>
        <p:nvSpPr>
          <p:cNvPr id="10" name="Text 7"/>
          <p:cNvSpPr/>
          <p:nvPr/>
        </p:nvSpPr>
        <p:spPr>
          <a:xfrm>
            <a:off x="822960" y="2532888"/>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1" name="Text 8"/>
          <p:cNvSpPr/>
          <p:nvPr/>
        </p:nvSpPr>
        <p:spPr>
          <a:xfrm>
            <a:off x="1417320" y="2487168"/>
            <a:ext cx="1965960" cy="502920"/>
          </a:xfrm>
          <a:prstGeom prst="rect">
            <a:avLst/>
          </a:prstGeom>
          <a:noFill/>
          <a:ln/>
        </p:spPr>
        <p:txBody>
          <a:bodyPr wrap="square" lIns="0" tIns="0" rIns="0" bIns="0" rtlCol="0" anchor="ctr"/>
          <a:lstStyle/>
          <a:p>
            <a:pPr marL="0" indent="0">
              <a:buNone/>
            </a:pPr>
            <a:r>
              <a:rPr lang="en-US" sz="1550" b="1" dirty="0">
                <a:solidFill>
                  <a:srgbClr val="2B2724"/>
                </a:solidFill>
                <a:latin typeface="Cambria" pitchFamily="34" charset="0"/>
                <a:ea typeface="Cambria" pitchFamily="34" charset="-122"/>
                <a:cs typeface="Cambria" pitchFamily="34" charset="-120"/>
              </a:rPr>
              <a:t>Match</a:t>
            </a:r>
            <a:endParaRPr lang="en-US" sz="1550" dirty="0"/>
          </a:p>
        </p:txBody>
      </p:sp>
      <p:sp>
        <p:nvSpPr>
          <p:cNvPr id="12" name="Text 9"/>
          <p:cNvSpPr/>
          <p:nvPr/>
        </p:nvSpPr>
        <p:spPr>
          <a:xfrm>
            <a:off x="3474720" y="2487168"/>
            <a:ext cx="7863840" cy="502920"/>
          </a:xfrm>
          <a:prstGeom prst="rect">
            <a:avLst/>
          </a:prstGeom>
          <a:noFill/>
          <a:ln/>
        </p:spPr>
        <p:txBody>
          <a:bodyPr wrap="square" lIns="0" tIns="0" rIns="0" bIns="0" rtlCol="0" anchor="ctr"/>
          <a:lstStyle/>
          <a:p>
            <a:pPr marL="0" indent="0">
              <a:buNone/>
            </a:pPr>
            <a:r>
              <a:rPr lang="en-US" sz="1350" dirty="0">
                <a:solidFill>
                  <a:srgbClr val="2E2A27"/>
                </a:solidFill>
                <a:latin typeface="Calibri" pitchFamily="34" charset="0"/>
                <a:ea typeface="Calibri" pitchFamily="34" charset="-122"/>
                <a:cs typeface="Calibri" pitchFamily="34" charset="-120"/>
              </a:rPr>
              <a:t>First name, last name, date of birth (Fellegi–Sunter posterior)</a:t>
            </a:r>
            <a:endParaRPr lang="en-US" sz="1350" dirty="0"/>
          </a:p>
        </p:txBody>
      </p:sp>
      <p:sp>
        <p:nvSpPr>
          <p:cNvPr id="13" name="Shape 10"/>
          <p:cNvSpPr/>
          <p:nvPr/>
        </p:nvSpPr>
        <p:spPr>
          <a:xfrm>
            <a:off x="822960" y="3282696"/>
            <a:ext cx="384048" cy="384048"/>
          </a:xfrm>
          <a:prstGeom prst="ellipse">
            <a:avLst/>
          </a:prstGeom>
          <a:solidFill>
            <a:srgbClr val="44677D"/>
          </a:solidFill>
          <a:ln/>
        </p:spPr>
        <p:txBody>
          <a:bodyPr/>
          <a:lstStyle/>
          <a:p>
            <a:endParaRPr lang="en-US"/>
          </a:p>
        </p:txBody>
      </p:sp>
      <p:sp>
        <p:nvSpPr>
          <p:cNvPr id="14" name="Text 11"/>
          <p:cNvSpPr/>
          <p:nvPr/>
        </p:nvSpPr>
        <p:spPr>
          <a:xfrm>
            <a:off x="822960" y="3282696"/>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5" name="Text 12"/>
          <p:cNvSpPr/>
          <p:nvPr/>
        </p:nvSpPr>
        <p:spPr>
          <a:xfrm>
            <a:off x="1417320" y="3236976"/>
            <a:ext cx="1965960" cy="502920"/>
          </a:xfrm>
          <a:prstGeom prst="rect">
            <a:avLst/>
          </a:prstGeom>
          <a:noFill/>
          <a:ln/>
        </p:spPr>
        <p:txBody>
          <a:bodyPr wrap="square" lIns="0" tIns="0" rIns="0" bIns="0" rtlCol="0" anchor="ctr"/>
          <a:lstStyle/>
          <a:p>
            <a:pPr marL="0" indent="0">
              <a:buNone/>
            </a:pPr>
            <a:r>
              <a:rPr lang="en-US" sz="1550" b="1" dirty="0">
                <a:solidFill>
                  <a:srgbClr val="2B2724"/>
                </a:solidFill>
                <a:latin typeface="Cambria" pitchFamily="34" charset="0"/>
                <a:ea typeface="Cambria" pitchFamily="34" charset="-122"/>
                <a:cs typeface="Cambria" pitchFamily="34" charset="-120"/>
              </a:rPr>
              <a:t>Threshold</a:t>
            </a:r>
            <a:endParaRPr lang="en-US" sz="1550" dirty="0"/>
          </a:p>
        </p:txBody>
      </p:sp>
      <p:sp>
        <p:nvSpPr>
          <p:cNvPr id="16" name="Text 13"/>
          <p:cNvSpPr/>
          <p:nvPr/>
        </p:nvSpPr>
        <p:spPr>
          <a:xfrm>
            <a:off x="3474720" y="3236976"/>
            <a:ext cx="7863840" cy="502920"/>
          </a:xfrm>
          <a:prstGeom prst="rect">
            <a:avLst/>
          </a:prstGeom>
          <a:noFill/>
          <a:ln/>
        </p:spPr>
        <p:txBody>
          <a:bodyPr wrap="square" lIns="0" tIns="0" rIns="0" bIns="0" rtlCol="0" anchor="ctr"/>
          <a:lstStyle/>
          <a:p>
            <a:pPr marL="0" indent="0">
              <a:buNone/>
            </a:pPr>
            <a:r>
              <a:rPr lang="en-US" sz="1350" dirty="0">
                <a:solidFill>
                  <a:srgbClr val="2E2A27"/>
                </a:solidFill>
                <a:latin typeface="Calibri" pitchFamily="34" charset="0"/>
                <a:ea typeface="Calibri" pitchFamily="34" charset="-122"/>
                <a:cs typeface="Calibri" pitchFamily="34" charset="-120"/>
              </a:rPr>
              <a:t>Keep pairs with posterior match probability ≥ 0.85</a:t>
            </a:r>
            <a:endParaRPr lang="en-US" sz="1350" dirty="0"/>
          </a:p>
        </p:txBody>
      </p:sp>
      <p:sp>
        <p:nvSpPr>
          <p:cNvPr id="17" name="Shape 14"/>
          <p:cNvSpPr/>
          <p:nvPr/>
        </p:nvSpPr>
        <p:spPr>
          <a:xfrm>
            <a:off x="822960" y="4032504"/>
            <a:ext cx="384048" cy="384048"/>
          </a:xfrm>
          <a:prstGeom prst="ellipse">
            <a:avLst/>
          </a:prstGeom>
          <a:solidFill>
            <a:srgbClr val="44677D"/>
          </a:solidFill>
          <a:ln/>
        </p:spPr>
        <p:txBody>
          <a:bodyPr/>
          <a:lstStyle/>
          <a:p>
            <a:endParaRPr lang="en-US"/>
          </a:p>
        </p:txBody>
      </p:sp>
      <p:sp>
        <p:nvSpPr>
          <p:cNvPr id="18" name="Text 15"/>
          <p:cNvSpPr/>
          <p:nvPr/>
        </p:nvSpPr>
        <p:spPr>
          <a:xfrm>
            <a:off x="822960" y="4032504"/>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19" name="Text 16"/>
          <p:cNvSpPr/>
          <p:nvPr/>
        </p:nvSpPr>
        <p:spPr>
          <a:xfrm>
            <a:off x="1417320" y="3986784"/>
            <a:ext cx="1965960" cy="502920"/>
          </a:xfrm>
          <a:prstGeom prst="rect">
            <a:avLst/>
          </a:prstGeom>
          <a:noFill/>
          <a:ln/>
        </p:spPr>
        <p:txBody>
          <a:bodyPr wrap="square" lIns="0" tIns="0" rIns="0" bIns="0" rtlCol="0" anchor="ctr"/>
          <a:lstStyle/>
          <a:p>
            <a:pPr marL="0" indent="0">
              <a:buNone/>
            </a:pPr>
            <a:r>
              <a:rPr lang="en-US" sz="1550" b="1" dirty="0">
                <a:solidFill>
                  <a:srgbClr val="2B2724"/>
                </a:solidFill>
                <a:latin typeface="Cambria" pitchFamily="34" charset="0"/>
                <a:ea typeface="Cambria" pitchFamily="34" charset="-122"/>
                <a:cs typeface="Cambria" pitchFamily="34" charset="-120"/>
              </a:rPr>
              <a:t>Geo filter</a:t>
            </a:r>
            <a:endParaRPr lang="en-US" sz="1550" dirty="0"/>
          </a:p>
        </p:txBody>
      </p:sp>
      <p:sp>
        <p:nvSpPr>
          <p:cNvPr id="20" name="Text 17"/>
          <p:cNvSpPr/>
          <p:nvPr/>
        </p:nvSpPr>
        <p:spPr>
          <a:xfrm>
            <a:off x="3474720" y="3986784"/>
            <a:ext cx="7863840" cy="502920"/>
          </a:xfrm>
          <a:prstGeom prst="rect">
            <a:avLst/>
          </a:prstGeom>
          <a:noFill/>
          <a:ln/>
        </p:spPr>
        <p:txBody>
          <a:bodyPr wrap="square" lIns="0" tIns="0" rIns="0" bIns="0" rtlCol="0" anchor="ctr"/>
          <a:lstStyle/>
          <a:p>
            <a:pPr marL="0" indent="0">
              <a:buNone/>
            </a:pPr>
            <a:r>
              <a:rPr lang="en-US" sz="1350" dirty="0">
                <a:solidFill>
                  <a:srgbClr val="2E2A27"/>
                </a:solidFill>
                <a:latin typeface="Calibri" pitchFamily="34" charset="0"/>
                <a:ea typeface="Calibri" pitchFamily="34" charset="-122"/>
                <a:cs typeface="Calibri" pitchFamily="34" charset="-120"/>
              </a:rPr>
              <a:t>Voter's county within 150 miles of a district of employment</a:t>
            </a:r>
            <a:endParaRPr lang="en-US" sz="1350" dirty="0"/>
          </a:p>
        </p:txBody>
      </p:sp>
      <p:sp>
        <p:nvSpPr>
          <p:cNvPr id="21" name="Shape 18"/>
          <p:cNvSpPr/>
          <p:nvPr/>
        </p:nvSpPr>
        <p:spPr>
          <a:xfrm>
            <a:off x="822960" y="4782312"/>
            <a:ext cx="384048" cy="384048"/>
          </a:xfrm>
          <a:prstGeom prst="ellipse">
            <a:avLst/>
          </a:prstGeom>
          <a:solidFill>
            <a:srgbClr val="44677D"/>
          </a:solidFill>
          <a:ln/>
        </p:spPr>
        <p:txBody>
          <a:bodyPr/>
          <a:lstStyle/>
          <a:p>
            <a:endParaRPr lang="en-US"/>
          </a:p>
        </p:txBody>
      </p:sp>
      <p:sp>
        <p:nvSpPr>
          <p:cNvPr id="22" name="Text 19"/>
          <p:cNvSpPr/>
          <p:nvPr/>
        </p:nvSpPr>
        <p:spPr>
          <a:xfrm>
            <a:off x="822960" y="4782312"/>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5</a:t>
            </a:r>
            <a:endParaRPr lang="en-US" sz="1500" dirty="0"/>
          </a:p>
        </p:txBody>
      </p:sp>
      <p:sp>
        <p:nvSpPr>
          <p:cNvPr id="23" name="Text 20"/>
          <p:cNvSpPr/>
          <p:nvPr/>
        </p:nvSpPr>
        <p:spPr>
          <a:xfrm>
            <a:off x="1417320" y="4736592"/>
            <a:ext cx="1965960" cy="502920"/>
          </a:xfrm>
          <a:prstGeom prst="rect">
            <a:avLst/>
          </a:prstGeom>
          <a:noFill/>
          <a:ln/>
        </p:spPr>
        <p:txBody>
          <a:bodyPr wrap="square" lIns="0" tIns="0" rIns="0" bIns="0" rtlCol="0" anchor="ctr"/>
          <a:lstStyle/>
          <a:p>
            <a:pPr marL="0" indent="0">
              <a:buNone/>
            </a:pPr>
            <a:r>
              <a:rPr lang="en-US" sz="1550" b="1" dirty="0">
                <a:solidFill>
                  <a:srgbClr val="2B2724"/>
                </a:solidFill>
                <a:latin typeface="Cambria" pitchFamily="34" charset="0"/>
                <a:ea typeface="Cambria" pitchFamily="34" charset="-122"/>
                <a:cs typeface="Cambria" pitchFamily="34" charset="-120"/>
              </a:rPr>
              <a:t>Uniqueness</a:t>
            </a:r>
            <a:endParaRPr lang="en-US" sz="1550" dirty="0"/>
          </a:p>
        </p:txBody>
      </p:sp>
      <p:sp>
        <p:nvSpPr>
          <p:cNvPr id="24" name="Text 21"/>
          <p:cNvSpPr/>
          <p:nvPr/>
        </p:nvSpPr>
        <p:spPr>
          <a:xfrm>
            <a:off x="3474720" y="4736592"/>
            <a:ext cx="7863840" cy="502920"/>
          </a:xfrm>
          <a:prstGeom prst="rect">
            <a:avLst/>
          </a:prstGeom>
          <a:noFill/>
          <a:ln/>
        </p:spPr>
        <p:txBody>
          <a:bodyPr wrap="square" lIns="0" tIns="0" rIns="0" bIns="0" rtlCol="0" anchor="ctr"/>
          <a:lstStyle/>
          <a:p>
            <a:pPr marL="0" indent="0">
              <a:buNone/>
            </a:pPr>
            <a:r>
              <a:rPr lang="en-US" sz="1350" dirty="0">
                <a:solidFill>
                  <a:srgbClr val="2E2A27"/>
                </a:solidFill>
                <a:latin typeface="Calibri" pitchFamily="34" charset="0"/>
                <a:ea typeface="Calibri" pitchFamily="34" charset="-122"/>
                <a:cs typeface="Calibri" pitchFamily="34" charset="-120"/>
              </a:rPr>
              <a:t>≤ 1 voter per employee; ties dropped as unresolved</a:t>
            </a:r>
            <a:endParaRPr lang="en-US" sz="1350" dirty="0"/>
          </a:p>
        </p:txBody>
      </p:sp>
      <p:sp>
        <p:nvSpPr>
          <p:cNvPr id="25" name="Text 22"/>
          <p:cNvSpPr/>
          <p:nvPr/>
        </p:nvSpPr>
        <p:spPr>
          <a:xfrm>
            <a:off x="822960" y="5715000"/>
            <a:ext cx="10698480" cy="685800"/>
          </a:xfrm>
          <a:prstGeom prst="rect">
            <a:avLst/>
          </a:prstGeom>
          <a:noFill/>
          <a:ln/>
        </p:spPr>
        <p:txBody>
          <a:bodyPr wrap="square" lIns="0" tIns="0" rIns="0" bIns="0" rtlCol="0" anchor="ctr"/>
          <a:lstStyle/>
          <a:p>
            <a:pPr marL="0" indent="0">
              <a:buNone/>
            </a:pPr>
            <a:r>
              <a:rPr lang="en-US" sz="1350" b="1" dirty="0">
                <a:solidFill>
                  <a:srgbClr val="8C1515"/>
                </a:solidFill>
                <a:latin typeface="Calibri" pitchFamily="34" charset="0"/>
                <a:ea typeface="Calibri" pitchFamily="34" charset="-122"/>
                <a:cs typeface="Calibri" pitchFamily="34" charset="-120"/>
              </a:rPr>
              <a:t>Deliberately precision over recall: </a:t>
            </a:r>
            <a:r>
              <a:rPr lang="en-US" sz="1350" dirty="0">
                <a:solidFill>
                  <a:srgbClr val="2E2A27"/>
                </a:solidFill>
                <a:latin typeface="Calibri" pitchFamily="34" charset="0"/>
                <a:ea typeface="Calibri" pitchFamily="34" charset="-122"/>
                <a:cs typeface="Calibri" pitchFamily="34" charset="-120"/>
              </a:rPr>
              <a:t>better to lose a common-name match than to assign the wrong partisanship.  •  L2 universe 2014–2025  •  Enamorado, Fifield &amp; Imai (2019, APSR)</a:t>
            </a:r>
            <a:endParaRPr lang="en-US" sz="13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881360" cy="292608"/>
          </a:xfrm>
          <a:prstGeom prst="rect">
            <a:avLst/>
          </a:prstGeom>
          <a:noFill/>
          <a:ln/>
        </p:spPr>
        <p:txBody>
          <a:bodyPr wrap="square" lIns="0" tIns="0" rIns="0" bIns="0" rtlCol="0" anchor="ctr"/>
          <a:lstStyle/>
          <a:p>
            <a:pPr marL="0" indent="0">
              <a:buNone/>
            </a:pPr>
            <a:r>
              <a:rPr lang="en-US" sz="1100" b="1" kern="0" spc="200" dirty="0">
                <a:solidFill>
                  <a:srgbClr val="8C1515"/>
                </a:solidFill>
                <a:latin typeface="Calibri" pitchFamily="34" charset="0"/>
                <a:ea typeface="Calibri" pitchFamily="34" charset="-122"/>
                <a:cs typeface="Calibri" pitchFamily="34" charset="-120"/>
              </a:rPr>
              <a:t>OUTCOME DATA</a:t>
            </a:r>
            <a:endParaRPr lang="en-US" sz="110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marL="0" indent="0">
              <a:buNone/>
            </a:pPr>
            <a:r>
              <a:rPr lang="en-US" sz="3000" b="1" dirty="0">
                <a:solidFill>
                  <a:srgbClr val="2B2724"/>
                </a:solidFill>
                <a:latin typeface="Cambria" pitchFamily="34" charset="0"/>
                <a:ea typeface="Cambria" pitchFamily="34" charset="-122"/>
                <a:cs typeface="Cambria" pitchFamily="34" charset="-120"/>
              </a:rPr>
              <a:t>Defining the outcome: three margins of turnover</a:t>
            </a:r>
            <a:endParaRPr lang="en-US" sz="3000" dirty="0"/>
          </a:p>
        </p:txBody>
      </p:sp>
      <p:sp>
        <p:nvSpPr>
          <p:cNvPr id="5" name="Shape 2"/>
          <p:cNvSpPr/>
          <p:nvPr/>
        </p:nvSpPr>
        <p:spPr>
          <a:xfrm>
            <a:off x="640080" y="1828800"/>
            <a:ext cx="3593592" cy="2286000"/>
          </a:xfrm>
          <a:prstGeom prst="roundRect">
            <a:avLst>
              <a:gd name="adj" fmla="val 3200"/>
            </a:avLst>
          </a:prstGeom>
          <a:solidFill>
            <a:srgbClr val="F5F2EE"/>
          </a:solidFill>
          <a:ln w="9525">
            <a:solidFill>
              <a:srgbClr val="E3DDD6"/>
            </a:solidFill>
            <a:prstDash val="solid"/>
          </a:ln>
        </p:spPr>
        <p:txBody>
          <a:bodyPr/>
          <a:lstStyle/>
          <a:p>
            <a:endParaRPr lang="en-US"/>
          </a:p>
        </p:txBody>
      </p:sp>
      <p:sp>
        <p:nvSpPr>
          <p:cNvPr id="6" name="Text 3"/>
          <p:cNvSpPr/>
          <p:nvPr/>
        </p:nvSpPr>
        <p:spPr>
          <a:xfrm>
            <a:off x="868680" y="2011680"/>
            <a:ext cx="3108960" cy="822960"/>
          </a:xfrm>
          <a:prstGeom prst="rect">
            <a:avLst/>
          </a:prstGeom>
          <a:noFill/>
          <a:ln/>
        </p:spPr>
        <p:txBody>
          <a:bodyPr wrap="square" lIns="0" tIns="0" rIns="0" bIns="0" rtlCol="0" anchor="ctr"/>
          <a:lstStyle/>
          <a:p>
            <a:pPr marL="0" indent="0">
              <a:buNone/>
            </a:pPr>
            <a:r>
              <a:rPr lang="en-US" sz="4400" b="1" dirty="0">
                <a:solidFill>
                  <a:srgbClr val="8C1515"/>
                </a:solidFill>
                <a:latin typeface="Cambria" pitchFamily="34" charset="0"/>
                <a:ea typeface="Cambria" pitchFamily="34" charset="-122"/>
                <a:cs typeface="Cambria" pitchFamily="34" charset="-120"/>
              </a:rPr>
              <a:t>1</a:t>
            </a:r>
            <a:endParaRPr lang="en-US" sz="4400" dirty="0"/>
          </a:p>
        </p:txBody>
      </p:sp>
      <p:sp>
        <p:nvSpPr>
          <p:cNvPr id="7" name="Text 4"/>
          <p:cNvSpPr/>
          <p:nvPr/>
        </p:nvSpPr>
        <p:spPr>
          <a:xfrm>
            <a:off x="868680" y="2880360"/>
            <a:ext cx="3108960" cy="457200"/>
          </a:xfrm>
          <a:prstGeom prst="rect">
            <a:avLst/>
          </a:prstGeom>
          <a:noFill/>
          <a:ln/>
        </p:spPr>
        <p:txBody>
          <a:bodyPr wrap="square" lIns="0" tIns="0" rIns="0" bIns="0" rtlCol="0" anchor="ctr"/>
          <a:lstStyle/>
          <a:p>
            <a:pPr marL="0" indent="0">
              <a:buNone/>
            </a:pPr>
            <a:r>
              <a:rPr lang="en-US" sz="1700" b="1" dirty="0">
                <a:solidFill>
                  <a:srgbClr val="2B2724"/>
                </a:solidFill>
                <a:latin typeface="Cambria" pitchFamily="34" charset="0"/>
                <a:ea typeface="Cambria" pitchFamily="34" charset="-122"/>
                <a:cs typeface="Cambria" pitchFamily="34" charset="-120"/>
              </a:rPr>
              <a:t>Moved schools</a:t>
            </a:r>
            <a:endParaRPr lang="en-US" sz="1700" dirty="0"/>
          </a:p>
        </p:txBody>
      </p:sp>
      <p:sp>
        <p:nvSpPr>
          <p:cNvPr id="8" name="Text 5"/>
          <p:cNvSpPr/>
          <p:nvPr/>
        </p:nvSpPr>
        <p:spPr>
          <a:xfrm>
            <a:off x="868680" y="3337560"/>
            <a:ext cx="3108960" cy="640080"/>
          </a:xfrm>
          <a:prstGeom prst="rect">
            <a:avLst/>
          </a:prstGeom>
          <a:noFill/>
          <a:ln/>
        </p:spPr>
        <p:txBody>
          <a:bodyPr wrap="square" lIns="0" tIns="0" rIns="0" bIns="0" rtlCol="0" anchor="ctr"/>
          <a:lstStyle/>
          <a:p>
            <a:pPr marL="0" indent="0">
              <a:buNone/>
            </a:pPr>
            <a:r>
              <a:rPr lang="en-US" sz="1250" dirty="0">
                <a:solidFill>
                  <a:srgbClr val="2E2A27"/>
                </a:solidFill>
                <a:latin typeface="Calibri" pitchFamily="34" charset="0"/>
                <a:ea typeface="Calibri" pitchFamily="34" charset="-122"/>
                <a:cs typeface="Calibri" pitchFamily="34" charset="-120"/>
              </a:rPr>
              <a:t>Changed schools within the same district</a:t>
            </a:r>
            <a:endParaRPr lang="en-US" sz="1250" dirty="0"/>
          </a:p>
        </p:txBody>
      </p:sp>
      <p:sp>
        <p:nvSpPr>
          <p:cNvPr id="9" name="Shape 6"/>
          <p:cNvSpPr/>
          <p:nvPr/>
        </p:nvSpPr>
        <p:spPr>
          <a:xfrm>
            <a:off x="4416552" y="1828800"/>
            <a:ext cx="3593592" cy="2286000"/>
          </a:xfrm>
          <a:prstGeom prst="roundRect">
            <a:avLst>
              <a:gd name="adj" fmla="val 3200"/>
            </a:avLst>
          </a:prstGeom>
          <a:solidFill>
            <a:srgbClr val="F5F2EE"/>
          </a:solidFill>
          <a:ln w="9525">
            <a:solidFill>
              <a:srgbClr val="E3DDD6"/>
            </a:solidFill>
            <a:prstDash val="solid"/>
          </a:ln>
        </p:spPr>
        <p:txBody>
          <a:bodyPr/>
          <a:lstStyle/>
          <a:p>
            <a:endParaRPr lang="en-US"/>
          </a:p>
        </p:txBody>
      </p:sp>
      <p:sp>
        <p:nvSpPr>
          <p:cNvPr id="10" name="Text 7"/>
          <p:cNvSpPr/>
          <p:nvPr/>
        </p:nvSpPr>
        <p:spPr>
          <a:xfrm>
            <a:off x="4645152" y="2011680"/>
            <a:ext cx="3108960" cy="822960"/>
          </a:xfrm>
          <a:prstGeom prst="rect">
            <a:avLst/>
          </a:prstGeom>
          <a:noFill/>
          <a:ln/>
        </p:spPr>
        <p:txBody>
          <a:bodyPr wrap="square" lIns="0" tIns="0" rIns="0" bIns="0" rtlCol="0" anchor="ctr"/>
          <a:lstStyle/>
          <a:p>
            <a:pPr marL="0" indent="0">
              <a:buNone/>
            </a:pPr>
            <a:r>
              <a:rPr lang="en-US" sz="4400" b="1" dirty="0">
                <a:solidFill>
                  <a:srgbClr val="8C1515"/>
                </a:solidFill>
                <a:latin typeface="Cambria" pitchFamily="34" charset="0"/>
                <a:ea typeface="Cambria" pitchFamily="34" charset="-122"/>
                <a:cs typeface="Cambria" pitchFamily="34" charset="-120"/>
              </a:rPr>
              <a:t>2</a:t>
            </a:r>
            <a:endParaRPr lang="en-US" sz="4400" dirty="0"/>
          </a:p>
        </p:txBody>
      </p:sp>
      <p:sp>
        <p:nvSpPr>
          <p:cNvPr id="11" name="Text 8"/>
          <p:cNvSpPr/>
          <p:nvPr/>
        </p:nvSpPr>
        <p:spPr>
          <a:xfrm>
            <a:off x="4645152" y="2880360"/>
            <a:ext cx="3108960" cy="457200"/>
          </a:xfrm>
          <a:prstGeom prst="rect">
            <a:avLst/>
          </a:prstGeom>
          <a:noFill/>
          <a:ln/>
        </p:spPr>
        <p:txBody>
          <a:bodyPr wrap="square" lIns="0" tIns="0" rIns="0" bIns="0" rtlCol="0" anchor="ctr"/>
          <a:lstStyle/>
          <a:p>
            <a:pPr marL="0" indent="0">
              <a:buNone/>
            </a:pPr>
            <a:r>
              <a:rPr lang="en-US" sz="1700" b="1" dirty="0">
                <a:solidFill>
                  <a:srgbClr val="2B2724"/>
                </a:solidFill>
                <a:latin typeface="Cambria" pitchFamily="34" charset="0"/>
                <a:ea typeface="Cambria" pitchFamily="34" charset="-122"/>
                <a:cs typeface="Cambria" pitchFamily="34" charset="-120"/>
              </a:rPr>
              <a:t>Moved districts</a:t>
            </a:r>
            <a:endParaRPr lang="en-US" sz="1700" dirty="0"/>
          </a:p>
        </p:txBody>
      </p:sp>
      <p:sp>
        <p:nvSpPr>
          <p:cNvPr id="12" name="Text 9"/>
          <p:cNvSpPr/>
          <p:nvPr/>
        </p:nvSpPr>
        <p:spPr>
          <a:xfrm>
            <a:off x="4645152" y="3337560"/>
            <a:ext cx="3108960" cy="640080"/>
          </a:xfrm>
          <a:prstGeom prst="rect">
            <a:avLst/>
          </a:prstGeom>
          <a:noFill/>
          <a:ln/>
        </p:spPr>
        <p:txBody>
          <a:bodyPr wrap="square" lIns="0" tIns="0" rIns="0" bIns="0" rtlCol="0" anchor="ctr"/>
          <a:lstStyle/>
          <a:p>
            <a:pPr marL="0" indent="0">
              <a:buNone/>
            </a:pPr>
            <a:r>
              <a:rPr lang="en-US" sz="1250" dirty="0">
                <a:solidFill>
                  <a:srgbClr val="2E2A27"/>
                </a:solidFill>
                <a:latin typeface="Calibri" pitchFamily="34" charset="0"/>
                <a:ea typeface="Calibri" pitchFamily="34" charset="-122"/>
                <a:cs typeface="Calibri" pitchFamily="34" charset="-120"/>
              </a:rPr>
              <a:t>Changed school districts in the same position</a:t>
            </a:r>
            <a:endParaRPr lang="en-US" sz="1250" dirty="0"/>
          </a:p>
        </p:txBody>
      </p:sp>
      <p:sp>
        <p:nvSpPr>
          <p:cNvPr id="13" name="Shape 10"/>
          <p:cNvSpPr/>
          <p:nvPr/>
        </p:nvSpPr>
        <p:spPr>
          <a:xfrm>
            <a:off x="8193024" y="1828800"/>
            <a:ext cx="3593592" cy="2286000"/>
          </a:xfrm>
          <a:prstGeom prst="roundRect">
            <a:avLst>
              <a:gd name="adj" fmla="val 3200"/>
            </a:avLst>
          </a:prstGeom>
          <a:solidFill>
            <a:srgbClr val="F5F2EE"/>
          </a:solidFill>
          <a:ln w="9525">
            <a:solidFill>
              <a:srgbClr val="E3DDD6"/>
            </a:solidFill>
            <a:prstDash val="solid"/>
          </a:ln>
        </p:spPr>
        <p:txBody>
          <a:bodyPr/>
          <a:lstStyle/>
          <a:p>
            <a:endParaRPr lang="en-US"/>
          </a:p>
        </p:txBody>
      </p:sp>
      <p:sp>
        <p:nvSpPr>
          <p:cNvPr id="14" name="Text 11"/>
          <p:cNvSpPr/>
          <p:nvPr/>
        </p:nvSpPr>
        <p:spPr>
          <a:xfrm>
            <a:off x="8421624" y="2011680"/>
            <a:ext cx="3108960" cy="822960"/>
          </a:xfrm>
          <a:prstGeom prst="rect">
            <a:avLst/>
          </a:prstGeom>
          <a:noFill/>
          <a:ln/>
        </p:spPr>
        <p:txBody>
          <a:bodyPr wrap="square" lIns="0" tIns="0" rIns="0" bIns="0" rtlCol="0" anchor="ctr"/>
          <a:lstStyle/>
          <a:p>
            <a:pPr marL="0" indent="0">
              <a:buNone/>
            </a:pPr>
            <a:r>
              <a:rPr lang="en-US" sz="4400" b="1" dirty="0">
                <a:solidFill>
                  <a:srgbClr val="8C1515"/>
                </a:solidFill>
                <a:latin typeface="Cambria" pitchFamily="34" charset="0"/>
                <a:ea typeface="Cambria" pitchFamily="34" charset="-122"/>
                <a:cs typeface="Cambria" pitchFamily="34" charset="-120"/>
              </a:rPr>
              <a:t>3</a:t>
            </a:r>
            <a:endParaRPr lang="en-US" sz="4400" dirty="0"/>
          </a:p>
        </p:txBody>
      </p:sp>
      <p:sp>
        <p:nvSpPr>
          <p:cNvPr id="15" name="Text 12"/>
          <p:cNvSpPr/>
          <p:nvPr/>
        </p:nvSpPr>
        <p:spPr>
          <a:xfrm>
            <a:off x="8421624" y="2880360"/>
            <a:ext cx="3108960" cy="457200"/>
          </a:xfrm>
          <a:prstGeom prst="rect">
            <a:avLst/>
          </a:prstGeom>
          <a:noFill/>
          <a:ln/>
        </p:spPr>
        <p:txBody>
          <a:bodyPr wrap="square" lIns="0" tIns="0" rIns="0" bIns="0" rtlCol="0" anchor="ctr"/>
          <a:lstStyle/>
          <a:p>
            <a:pPr marL="0" indent="0">
              <a:buNone/>
            </a:pPr>
            <a:r>
              <a:rPr lang="en-US" sz="1700" b="1" dirty="0">
                <a:solidFill>
                  <a:srgbClr val="2B2724"/>
                </a:solidFill>
                <a:latin typeface="Cambria" pitchFamily="34" charset="0"/>
                <a:ea typeface="Cambria" pitchFamily="34" charset="-122"/>
                <a:cs typeface="Cambria" pitchFamily="34" charset="-120"/>
              </a:rPr>
              <a:t>Left the workforce</a:t>
            </a:r>
            <a:endParaRPr lang="en-US" sz="1700" dirty="0"/>
          </a:p>
        </p:txBody>
      </p:sp>
      <p:sp>
        <p:nvSpPr>
          <p:cNvPr id="16" name="Text 13"/>
          <p:cNvSpPr/>
          <p:nvPr/>
        </p:nvSpPr>
        <p:spPr>
          <a:xfrm>
            <a:off x="8421624" y="3337560"/>
            <a:ext cx="3108960" cy="640080"/>
          </a:xfrm>
          <a:prstGeom prst="rect">
            <a:avLst/>
          </a:prstGeom>
          <a:noFill/>
          <a:ln/>
        </p:spPr>
        <p:txBody>
          <a:bodyPr wrap="square" lIns="0" tIns="0" rIns="0" bIns="0" rtlCol="0" anchor="ctr"/>
          <a:lstStyle/>
          <a:p>
            <a:pPr marL="0" indent="0">
              <a:buNone/>
            </a:pPr>
            <a:r>
              <a:rPr lang="en-US" sz="1250" dirty="0">
                <a:solidFill>
                  <a:srgbClr val="2E2A27"/>
                </a:solidFill>
                <a:latin typeface="Calibri" pitchFamily="34" charset="0"/>
                <a:ea typeface="Calibri" pitchFamily="34" charset="-122"/>
                <a:cs typeface="Calibri" pitchFamily="34" charset="-120"/>
              </a:rPr>
              <a:t>Exited the state public-school workforce entirely</a:t>
            </a:r>
            <a:endParaRPr lang="en-US" sz="1250" dirty="0"/>
          </a:p>
        </p:txBody>
      </p:sp>
      <p:sp>
        <p:nvSpPr>
          <p:cNvPr id="17" name="Text 14"/>
          <p:cNvSpPr/>
          <p:nvPr/>
        </p:nvSpPr>
        <p:spPr>
          <a:xfrm>
            <a:off x="640080" y="4617720"/>
            <a:ext cx="10881360" cy="1188720"/>
          </a:xfrm>
          <a:prstGeom prst="rect">
            <a:avLst/>
          </a:prstGeom>
          <a:noFill/>
          <a:ln/>
        </p:spPr>
        <p:txBody>
          <a:bodyPr wrap="square" lIns="0" tIns="0" rIns="0" bIns="0" rtlCol="0" anchor="ctr"/>
          <a:lstStyle/>
          <a:p>
            <a:pPr marL="0" indent="0">
              <a:buNone/>
            </a:pPr>
            <a:r>
              <a:rPr lang="en-US" sz="1450" b="1" dirty="0">
                <a:solidFill>
                  <a:srgbClr val="2B2724"/>
                </a:solidFill>
                <a:latin typeface="Calibri" pitchFamily="34" charset="0"/>
                <a:ea typeface="Calibri" pitchFamily="34" charset="-122"/>
                <a:cs typeface="Calibri" pitchFamily="34" charset="-120"/>
              </a:rPr>
              <a:t>Note: </a:t>
            </a:r>
            <a:r>
              <a:rPr lang="en-US" sz="1450" dirty="0">
                <a:solidFill>
                  <a:srgbClr val="2E2A27"/>
                </a:solidFill>
                <a:latin typeface="Calibri" pitchFamily="34" charset="0"/>
                <a:ea typeface="Calibri" pitchFamily="34" charset="-122"/>
                <a:cs typeface="Calibri" pitchFamily="34" charset="-120"/>
              </a:rPr>
              <a:t>moving schools within the same district may function as something of a placebo margin relative to the sharper exit outcomes.</a:t>
            </a:r>
            <a:endParaRPr lang="en-US" sz="1450" dirty="0"/>
          </a:p>
        </p:txBody>
      </p:sp>
    </p:spTree>
  </p:cSld>
  <p:clrMapOvr>
    <a:masterClrMapping/>
  </p:clrMapOvr>
  <p:extLst/>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881360" cy="292608"/>
          </a:xfrm>
          <a:prstGeom prst="rect">
            <a:avLst/>
          </a:prstGeom>
          <a:noFill/>
          <a:ln/>
        </p:spPr>
        <p:txBody>
          <a:bodyPr wrap="square" lIns="0" tIns="0" rIns="0" bIns="0" rtlCol="0" anchor="ctr"/>
          <a:lstStyle/>
          <a:p>
            <a:pPr marL="0" indent="0">
              <a:buNone/>
            </a:pPr>
            <a:r>
              <a:rPr lang="en-US" sz="1100" b="1" kern="0" spc="200" dirty="0">
                <a:solidFill>
                  <a:srgbClr val="8C1515"/>
                </a:solidFill>
                <a:latin typeface="Calibri" pitchFamily="34" charset="0"/>
                <a:ea typeface="Calibri" pitchFamily="34" charset="-122"/>
                <a:cs typeface="Calibri" pitchFamily="34" charset="-120"/>
              </a:rPr>
              <a:t>DESCRIPTIVES</a:t>
            </a:r>
            <a:endParaRPr lang="en-US" sz="110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marL="0" indent="0">
              <a:buNone/>
            </a:pPr>
            <a:r>
              <a:rPr lang="en-US" sz="3000" b="1" dirty="0">
                <a:solidFill>
                  <a:srgbClr val="2B2724"/>
                </a:solidFill>
                <a:latin typeface="Cambria" pitchFamily="34" charset="0"/>
                <a:ea typeface="Cambria" pitchFamily="34" charset="-122"/>
                <a:cs typeface="Cambria" pitchFamily="34" charset="-120"/>
              </a:rPr>
              <a:t>What the conflict panel shows so far</a:t>
            </a:r>
            <a:endParaRPr lang="en-US" sz="3000" dirty="0"/>
          </a:p>
        </p:txBody>
      </p:sp>
      <p:pic>
        <p:nvPicPr>
          <p:cNvPr id="5" name="Image 0" descr="/tmp/crop_trends.png"/>
          <p:cNvPicPr>
            <a:picLocks noChangeAspect="1"/>
          </p:cNvPicPr>
          <p:nvPr/>
        </p:nvPicPr>
        <p:blipFill>
          <a:blip r:embed="rId3"/>
          <a:stretch>
            <a:fillRect/>
          </a:stretch>
        </p:blipFill>
        <p:spPr>
          <a:xfrm>
            <a:off x="2468880" y="1691640"/>
            <a:ext cx="7251192" cy="3968496"/>
          </a:xfrm>
          <a:prstGeom prst="rect">
            <a:avLst/>
          </a:prstGeom>
        </p:spPr>
      </p:pic>
      <p:sp>
        <p:nvSpPr>
          <p:cNvPr id="6" name="Text 2"/>
          <p:cNvSpPr/>
          <p:nvPr/>
        </p:nvSpPr>
        <p:spPr>
          <a:xfrm>
            <a:off x="822960" y="5623560"/>
            <a:ext cx="10515600" cy="548640"/>
          </a:xfrm>
          <a:prstGeom prst="rect">
            <a:avLst/>
          </a:prstGeom>
          <a:noFill/>
          <a:ln/>
        </p:spPr>
        <p:txBody>
          <a:bodyPr wrap="square" lIns="0" tIns="0" rIns="0" bIns="0" rtlCol="0" anchor="ctr"/>
          <a:lstStyle/>
          <a:p>
            <a:pPr marL="0" indent="0">
              <a:buNone/>
            </a:pPr>
            <a:r>
              <a:rPr lang="en-US" sz="1550" b="1" i="1" dirty="0">
                <a:solidFill>
                  <a:srgbClr val="8C1515"/>
                </a:solidFill>
                <a:latin typeface="Cambria" pitchFamily="34" charset="0"/>
                <a:ea typeface="Cambria" pitchFamily="34" charset="-122"/>
                <a:cs typeface="Cambria" pitchFamily="34" charset="-120"/>
              </a:rPr>
              <a:t>School political conflict has grown sharply — with a distributional shift toward librarians and reading/literary instruction.</a:t>
            </a:r>
            <a:endParaRPr lang="en-US" sz="1550" dirty="0"/>
          </a:p>
        </p:txBody>
      </p:sp>
      <p:sp>
        <p:nvSpPr>
          <p:cNvPr id="7" name="Text 3"/>
          <p:cNvSpPr/>
          <p:nvPr/>
        </p:nvSpPr>
        <p:spPr>
          <a:xfrm>
            <a:off x="822960" y="6263640"/>
            <a:ext cx="10515600" cy="274320"/>
          </a:xfrm>
          <a:prstGeom prst="rect">
            <a:avLst/>
          </a:prstGeom>
          <a:noFill/>
          <a:ln/>
        </p:spPr>
        <p:txBody>
          <a:bodyPr wrap="square" lIns="0" tIns="0" rIns="0" bIns="0" rtlCol="0" anchor="ctr"/>
          <a:lstStyle/>
          <a:p>
            <a:pPr marL="0" indent="0">
              <a:buNone/>
            </a:pPr>
            <a:r>
              <a:rPr lang="en-US" sz="1050" i="1" dirty="0">
                <a:solidFill>
                  <a:srgbClr val="7A736C"/>
                </a:solidFill>
                <a:latin typeface="Calibri" pitchFamily="34" charset="0"/>
                <a:ea typeface="Calibri" pitchFamily="34" charset="-122"/>
                <a:cs typeface="Calibri" pitchFamily="34" charset="-120"/>
              </a:rPr>
              <a:t>Figure: district-level conflict incidents across the three district-level sources (working draft).</a:t>
            </a:r>
            <a:endParaRPr lang="en-US" sz="10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881360" cy="292608"/>
          </a:xfrm>
          <a:prstGeom prst="rect">
            <a:avLst/>
          </a:prstGeom>
          <a:noFill/>
          <a:ln/>
        </p:spPr>
        <p:txBody>
          <a:bodyPr wrap="square" lIns="0" tIns="0" rIns="0" bIns="0" rtlCol="0" anchor="ctr"/>
          <a:lstStyle/>
          <a:p>
            <a:pPr marL="0" indent="0">
              <a:buNone/>
            </a:pPr>
            <a:r>
              <a:rPr lang="en-US" sz="1100" b="1" kern="0" spc="200" dirty="0">
                <a:solidFill>
                  <a:srgbClr val="8C1515"/>
                </a:solidFill>
                <a:latin typeface="Calibri" pitchFamily="34" charset="0"/>
                <a:ea typeface="Calibri" pitchFamily="34" charset="-122"/>
                <a:cs typeface="Calibri" pitchFamily="34" charset="-120"/>
              </a:rPr>
              <a:t>CONTRIBUTIONS</a:t>
            </a:r>
            <a:endParaRPr lang="en-US" sz="110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marL="0" indent="0">
              <a:buNone/>
            </a:pPr>
            <a:r>
              <a:rPr lang="en-US" sz="3000" b="1" dirty="0">
                <a:solidFill>
                  <a:srgbClr val="2B2724"/>
                </a:solidFill>
                <a:latin typeface="Cambria" pitchFamily="34" charset="0"/>
                <a:ea typeface="Cambria" pitchFamily="34" charset="-122"/>
                <a:cs typeface="Cambria" pitchFamily="34" charset="-120"/>
              </a:rPr>
              <a:t>Three intended contributions</a:t>
            </a:r>
            <a:endParaRPr lang="en-US" sz="3000" dirty="0"/>
          </a:p>
        </p:txBody>
      </p:sp>
      <p:sp>
        <p:nvSpPr>
          <p:cNvPr id="5" name="Shape 2"/>
          <p:cNvSpPr/>
          <p:nvPr/>
        </p:nvSpPr>
        <p:spPr>
          <a:xfrm>
            <a:off x="640080" y="1783080"/>
            <a:ext cx="3593592" cy="3931920"/>
          </a:xfrm>
          <a:prstGeom prst="roundRect">
            <a:avLst>
              <a:gd name="adj" fmla="val 2036"/>
            </a:avLst>
          </a:prstGeom>
          <a:solidFill>
            <a:srgbClr val="F5F2EE"/>
          </a:solidFill>
          <a:ln w="9525">
            <a:solidFill>
              <a:srgbClr val="E3DDD6"/>
            </a:solidFill>
            <a:prstDash val="solid"/>
          </a:ln>
        </p:spPr>
        <p:txBody>
          <a:bodyPr/>
          <a:lstStyle/>
          <a:p>
            <a:endParaRPr lang="en-US"/>
          </a:p>
        </p:txBody>
      </p:sp>
      <p:sp>
        <p:nvSpPr>
          <p:cNvPr id="6" name="Shape 3"/>
          <p:cNvSpPr/>
          <p:nvPr/>
        </p:nvSpPr>
        <p:spPr>
          <a:xfrm>
            <a:off x="868680" y="2011680"/>
            <a:ext cx="384048" cy="384048"/>
          </a:xfrm>
          <a:prstGeom prst="ellipse">
            <a:avLst/>
          </a:prstGeom>
          <a:solidFill>
            <a:srgbClr val="8C1515"/>
          </a:solidFill>
          <a:ln/>
        </p:spPr>
        <p:txBody>
          <a:bodyPr/>
          <a:lstStyle/>
          <a:p>
            <a:endParaRPr lang="en-US"/>
          </a:p>
        </p:txBody>
      </p:sp>
      <p:sp>
        <p:nvSpPr>
          <p:cNvPr id="7" name="Text 4"/>
          <p:cNvSpPr/>
          <p:nvPr/>
        </p:nvSpPr>
        <p:spPr>
          <a:xfrm>
            <a:off x="868680" y="2011680"/>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8" name="Text 5"/>
          <p:cNvSpPr/>
          <p:nvPr/>
        </p:nvSpPr>
        <p:spPr>
          <a:xfrm>
            <a:off x="868680" y="2560320"/>
            <a:ext cx="3154680" cy="914400"/>
          </a:xfrm>
          <a:prstGeom prst="rect">
            <a:avLst/>
          </a:prstGeom>
          <a:noFill/>
          <a:ln/>
        </p:spPr>
        <p:txBody>
          <a:bodyPr wrap="square" lIns="0" tIns="0" rIns="0" bIns="0" rtlCol="0" anchor="ctr"/>
          <a:lstStyle/>
          <a:p>
            <a:pPr marL="0" indent="0">
              <a:buNone/>
            </a:pPr>
            <a:r>
              <a:rPr lang="en-US" sz="1600" b="1" dirty="0">
                <a:solidFill>
                  <a:srgbClr val="2B2724"/>
                </a:solidFill>
                <a:latin typeface="Cambria" pitchFamily="34" charset="0"/>
                <a:ea typeface="Cambria" pitchFamily="34" charset="-122"/>
                <a:cs typeface="Cambria" pitchFamily="34" charset="-120"/>
              </a:rPr>
              <a:t>Bureaucratic politics &amp; state capacity</a:t>
            </a:r>
            <a:endParaRPr lang="en-US" sz="1600" dirty="0"/>
          </a:p>
        </p:txBody>
      </p:sp>
      <p:sp>
        <p:nvSpPr>
          <p:cNvPr id="9" name="Text 6"/>
          <p:cNvSpPr/>
          <p:nvPr/>
        </p:nvSpPr>
        <p:spPr>
          <a:xfrm>
            <a:off x="868680" y="3520440"/>
            <a:ext cx="3154680" cy="2011680"/>
          </a:xfrm>
          <a:prstGeom prst="rect">
            <a:avLst/>
          </a:prstGeom>
          <a:noFill/>
          <a:ln/>
        </p:spPr>
        <p:txBody>
          <a:bodyPr wrap="square" lIns="0" tIns="0" rIns="0" bIns="0" rtlCol="0" anchor="ctr"/>
          <a:lstStyle/>
          <a:p>
            <a:pPr marL="0" indent="0">
              <a:buNone/>
            </a:pPr>
            <a:r>
              <a:rPr lang="en-US" sz="1250" dirty="0">
                <a:solidFill>
                  <a:srgbClr val="2E2A27"/>
                </a:solidFill>
                <a:latin typeface="Calibri" pitchFamily="34" charset="0"/>
                <a:ea typeface="Calibri" pitchFamily="34" charset="-122"/>
                <a:cs typeface="Calibri" pitchFamily="34" charset="-120"/>
              </a:rPr>
              <a:t>How this contribution is framed is still being developed by the research team.</a:t>
            </a:r>
            <a:endParaRPr lang="en-US" sz="1250" dirty="0"/>
          </a:p>
        </p:txBody>
      </p:sp>
      <p:sp>
        <p:nvSpPr>
          <p:cNvPr id="10" name="Shape 7"/>
          <p:cNvSpPr/>
          <p:nvPr/>
        </p:nvSpPr>
        <p:spPr>
          <a:xfrm>
            <a:off x="4416552" y="1783080"/>
            <a:ext cx="3593592" cy="3931920"/>
          </a:xfrm>
          <a:prstGeom prst="roundRect">
            <a:avLst>
              <a:gd name="adj" fmla="val 2036"/>
            </a:avLst>
          </a:prstGeom>
          <a:solidFill>
            <a:srgbClr val="F5F2EE"/>
          </a:solidFill>
          <a:ln w="9525">
            <a:solidFill>
              <a:srgbClr val="E3DDD6"/>
            </a:solidFill>
            <a:prstDash val="solid"/>
          </a:ln>
        </p:spPr>
        <p:txBody>
          <a:bodyPr/>
          <a:lstStyle/>
          <a:p>
            <a:endParaRPr lang="en-US"/>
          </a:p>
        </p:txBody>
      </p:sp>
      <p:sp>
        <p:nvSpPr>
          <p:cNvPr id="11" name="Shape 8"/>
          <p:cNvSpPr/>
          <p:nvPr/>
        </p:nvSpPr>
        <p:spPr>
          <a:xfrm>
            <a:off x="4645152" y="2011680"/>
            <a:ext cx="384048" cy="384048"/>
          </a:xfrm>
          <a:prstGeom prst="ellipse">
            <a:avLst/>
          </a:prstGeom>
          <a:solidFill>
            <a:srgbClr val="8C1515"/>
          </a:solidFill>
          <a:ln/>
        </p:spPr>
        <p:txBody>
          <a:bodyPr/>
          <a:lstStyle/>
          <a:p>
            <a:endParaRPr lang="en-US"/>
          </a:p>
        </p:txBody>
      </p:sp>
      <p:sp>
        <p:nvSpPr>
          <p:cNvPr id="12" name="Text 9"/>
          <p:cNvSpPr/>
          <p:nvPr/>
        </p:nvSpPr>
        <p:spPr>
          <a:xfrm>
            <a:off x="4645152" y="2011680"/>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0"/>
          <p:cNvSpPr/>
          <p:nvPr/>
        </p:nvSpPr>
        <p:spPr>
          <a:xfrm>
            <a:off x="4645152" y="2560320"/>
            <a:ext cx="3154680" cy="914400"/>
          </a:xfrm>
          <a:prstGeom prst="rect">
            <a:avLst/>
          </a:prstGeom>
          <a:noFill/>
          <a:ln/>
        </p:spPr>
        <p:txBody>
          <a:bodyPr wrap="square" lIns="0" tIns="0" rIns="0" bIns="0" rtlCol="0" anchor="ctr"/>
          <a:lstStyle/>
          <a:p>
            <a:pPr marL="0" indent="0">
              <a:buNone/>
            </a:pPr>
            <a:r>
              <a:rPr lang="en-US" sz="1600" b="1" dirty="0">
                <a:solidFill>
                  <a:srgbClr val="2B2724"/>
                </a:solidFill>
                <a:latin typeface="Cambria" pitchFamily="34" charset="0"/>
                <a:ea typeface="Cambria" pitchFamily="34" charset="-122"/>
                <a:cs typeface="Cambria" pitchFamily="34" charset="-120"/>
              </a:rPr>
              <a:t>Teacher labor markets</a:t>
            </a:r>
            <a:endParaRPr lang="en-US" sz="1600" dirty="0"/>
          </a:p>
        </p:txBody>
      </p:sp>
      <p:sp>
        <p:nvSpPr>
          <p:cNvPr id="14" name="Text 11"/>
          <p:cNvSpPr/>
          <p:nvPr/>
        </p:nvSpPr>
        <p:spPr>
          <a:xfrm>
            <a:off x="4645152" y="3520440"/>
            <a:ext cx="3154680" cy="2011680"/>
          </a:xfrm>
          <a:prstGeom prst="rect">
            <a:avLst/>
          </a:prstGeom>
          <a:noFill/>
          <a:ln/>
        </p:spPr>
        <p:txBody>
          <a:bodyPr wrap="square" lIns="0" tIns="0" rIns="0" bIns="0" rtlCol="0" anchor="ctr"/>
          <a:lstStyle/>
          <a:p>
            <a:pPr marL="0" indent="0">
              <a:buNone/>
            </a:pPr>
            <a:r>
              <a:rPr lang="en-US" sz="1250" dirty="0">
                <a:solidFill>
                  <a:srgbClr val="2E2A27"/>
                </a:solidFill>
                <a:latin typeface="Calibri" pitchFamily="34" charset="0"/>
                <a:ea typeface="Calibri" pitchFamily="34" charset="-122"/>
                <a:cs typeface="Calibri" pitchFamily="34" charset="-120"/>
              </a:rPr>
              <a:t>First large-scale causal evidence on policies that differentially target discretion within the same institution — beyond pay, tenure, and uniform accountability reforms.</a:t>
            </a:r>
            <a:endParaRPr lang="en-US" sz="1250" dirty="0"/>
          </a:p>
        </p:txBody>
      </p:sp>
      <p:sp>
        <p:nvSpPr>
          <p:cNvPr id="15" name="Shape 12"/>
          <p:cNvSpPr/>
          <p:nvPr/>
        </p:nvSpPr>
        <p:spPr>
          <a:xfrm>
            <a:off x="8193024" y="1783080"/>
            <a:ext cx="3593592" cy="3931920"/>
          </a:xfrm>
          <a:prstGeom prst="roundRect">
            <a:avLst>
              <a:gd name="adj" fmla="val 2036"/>
            </a:avLst>
          </a:prstGeom>
          <a:solidFill>
            <a:srgbClr val="F5F2EE"/>
          </a:solidFill>
          <a:ln w="9525">
            <a:solidFill>
              <a:srgbClr val="E3DDD6"/>
            </a:solidFill>
            <a:prstDash val="solid"/>
          </a:ln>
        </p:spPr>
        <p:txBody>
          <a:bodyPr/>
          <a:lstStyle/>
          <a:p>
            <a:endParaRPr lang="en-US"/>
          </a:p>
        </p:txBody>
      </p:sp>
      <p:sp>
        <p:nvSpPr>
          <p:cNvPr id="16" name="Shape 13"/>
          <p:cNvSpPr/>
          <p:nvPr/>
        </p:nvSpPr>
        <p:spPr>
          <a:xfrm>
            <a:off x="8421624" y="2011680"/>
            <a:ext cx="384048" cy="384048"/>
          </a:xfrm>
          <a:prstGeom prst="ellipse">
            <a:avLst/>
          </a:prstGeom>
          <a:solidFill>
            <a:srgbClr val="8C1515"/>
          </a:solidFill>
          <a:ln/>
        </p:spPr>
        <p:txBody>
          <a:bodyPr/>
          <a:lstStyle/>
          <a:p>
            <a:endParaRPr lang="en-US"/>
          </a:p>
        </p:txBody>
      </p:sp>
      <p:sp>
        <p:nvSpPr>
          <p:cNvPr id="17" name="Text 14"/>
          <p:cNvSpPr/>
          <p:nvPr/>
        </p:nvSpPr>
        <p:spPr>
          <a:xfrm>
            <a:off x="8421624" y="2011680"/>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8" name="Text 15"/>
          <p:cNvSpPr/>
          <p:nvPr/>
        </p:nvSpPr>
        <p:spPr>
          <a:xfrm>
            <a:off x="8421624" y="2560320"/>
            <a:ext cx="3154680" cy="914400"/>
          </a:xfrm>
          <a:prstGeom prst="rect">
            <a:avLst/>
          </a:prstGeom>
          <a:noFill/>
          <a:ln/>
        </p:spPr>
        <p:txBody>
          <a:bodyPr wrap="square" lIns="0" tIns="0" rIns="0" bIns="0" rtlCol="0" anchor="ctr"/>
          <a:lstStyle/>
          <a:p>
            <a:pPr marL="0" indent="0">
              <a:buNone/>
            </a:pPr>
            <a:r>
              <a:rPr lang="en-US" sz="1600" b="1" dirty="0">
                <a:solidFill>
                  <a:srgbClr val="2B2724"/>
                </a:solidFill>
                <a:latin typeface="Cambria" pitchFamily="34" charset="0"/>
                <a:ea typeface="Cambria" pitchFamily="34" charset="-122"/>
                <a:cs typeface="Cambria" pitchFamily="34" charset="-120"/>
              </a:rPr>
              <a:t>Comparative politics of education</a:t>
            </a:r>
            <a:endParaRPr lang="en-US" sz="1600" dirty="0"/>
          </a:p>
        </p:txBody>
      </p:sp>
      <p:sp>
        <p:nvSpPr>
          <p:cNvPr id="19" name="Text 16"/>
          <p:cNvSpPr/>
          <p:nvPr/>
        </p:nvSpPr>
        <p:spPr>
          <a:xfrm>
            <a:off x="8421624" y="3520440"/>
            <a:ext cx="3154680" cy="2011680"/>
          </a:xfrm>
          <a:prstGeom prst="rect">
            <a:avLst/>
          </a:prstGeom>
          <a:noFill/>
          <a:ln/>
        </p:spPr>
        <p:txBody>
          <a:bodyPr wrap="square" lIns="0" tIns="0" rIns="0" bIns="0" rtlCol="0" anchor="ctr"/>
          <a:lstStyle/>
          <a:p>
            <a:pPr marL="0" indent="0">
              <a:buNone/>
            </a:pPr>
            <a:r>
              <a:rPr lang="en-US" sz="1250" dirty="0">
                <a:solidFill>
                  <a:srgbClr val="2E2A27"/>
                </a:solidFill>
                <a:latin typeface="Calibri" pitchFamily="34" charset="0"/>
                <a:ea typeface="Calibri" pitchFamily="34" charset="-122"/>
                <a:cs typeface="Calibri" pitchFamily="34" charset="-120"/>
              </a:rPr>
              <a:t>A within-democracy parallel to cross-regime findings: politicizing the teaching career via cultural conflict → self-selection out, not formal hiring &amp; firing.</a:t>
            </a:r>
            <a:endParaRPr lang="en-US" sz="1250" dirty="0"/>
          </a:p>
        </p:txBody>
      </p:sp>
      <p:sp>
        <p:nvSpPr>
          <p:cNvPr id="20" name="Text 17"/>
          <p:cNvSpPr/>
          <p:nvPr/>
        </p:nvSpPr>
        <p:spPr>
          <a:xfrm>
            <a:off x="640080" y="5989320"/>
            <a:ext cx="10881360" cy="320040"/>
          </a:xfrm>
          <a:prstGeom prst="rect">
            <a:avLst/>
          </a:prstGeom>
          <a:noFill/>
          <a:ln/>
        </p:spPr>
        <p:txBody>
          <a:bodyPr wrap="square" lIns="0" tIns="0" rIns="0" bIns="0" rtlCol="0" anchor="ctr"/>
          <a:lstStyle/>
          <a:p>
            <a:pPr marL="0" indent="0">
              <a:buNone/>
            </a:pPr>
            <a:r>
              <a:rPr lang="en-US" sz="1100" i="1" dirty="0">
                <a:solidFill>
                  <a:srgbClr val="7A736C"/>
                </a:solidFill>
                <a:latin typeface="Calibri" pitchFamily="34" charset="0"/>
                <a:ea typeface="Calibri" pitchFamily="34" charset="-122"/>
                <a:cs typeface="Calibri" pitchFamily="34" charset="-120"/>
              </a:rPr>
              <a:t>Speaks to: Richardson 2019; Spenkuch et al. 2023; Gailmard &amp; Gailmard 2026  •  Biasi 2021; Kraft et al. 2020  •  Paglayan 2026</a:t>
            </a:r>
            <a:endParaRPr lang="en-US" sz="1100" dirty="0"/>
          </a:p>
        </p:txBody>
      </p:sp>
    </p:spTree>
  </p:cSld>
  <p:clrMapOvr>
    <a:masterClrMapping/>
  </p:clrMapOvr>
  <p:extLst/>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881360" cy="292608"/>
          </a:xfrm>
          <a:prstGeom prst="rect">
            <a:avLst/>
          </a:prstGeom>
          <a:noFill/>
          <a:ln/>
        </p:spPr>
        <p:txBody>
          <a:bodyPr wrap="square" lIns="0" tIns="0" rIns="0" bIns="0" rtlCol="0" anchor="ctr"/>
          <a:lstStyle/>
          <a:p>
            <a:pPr marL="0" indent="0">
              <a:buNone/>
            </a:pPr>
            <a:r>
              <a:rPr lang="en-US" sz="1100" b="1" kern="0" spc="200" dirty="0">
                <a:solidFill>
                  <a:srgbClr val="8C1515"/>
                </a:solidFill>
                <a:latin typeface="Calibri" pitchFamily="34" charset="0"/>
                <a:ea typeface="Calibri" pitchFamily="34" charset="-122"/>
                <a:cs typeface="Calibri" pitchFamily="34" charset="-120"/>
              </a:rPr>
              <a:t>LIMITATIONS</a:t>
            </a:r>
            <a:endParaRPr lang="en-US" sz="110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marL="0" indent="0">
              <a:buNone/>
            </a:pPr>
            <a:r>
              <a:rPr lang="en-US" sz="3000" b="1" dirty="0">
                <a:solidFill>
                  <a:srgbClr val="2B2724"/>
                </a:solidFill>
                <a:latin typeface="Cambria" pitchFamily="34" charset="0"/>
                <a:ea typeface="Cambria" pitchFamily="34" charset="-122"/>
                <a:cs typeface="Cambria" pitchFamily="34" charset="-120"/>
              </a:rPr>
              <a:t>Honest limitations (ask me about these)</a:t>
            </a:r>
            <a:endParaRPr lang="en-US" sz="3000" dirty="0"/>
          </a:p>
        </p:txBody>
      </p:sp>
      <p:sp>
        <p:nvSpPr>
          <p:cNvPr id="5" name="Shape 2"/>
          <p:cNvSpPr/>
          <p:nvPr/>
        </p:nvSpPr>
        <p:spPr>
          <a:xfrm>
            <a:off x="822960" y="1911096"/>
            <a:ext cx="201168" cy="201168"/>
          </a:xfrm>
          <a:prstGeom prst="ellipse">
            <a:avLst/>
          </a:prstGeom>
          <a:solidFill>
            <a:srgbClr val="8C1515"/>
          </a:solidFill>
          <a:ln/>
        </p:spPr>
        <p:txBody>
          <a:bodyPr/>
          <a:lstStyle/>
          <a:p>
            <a:endParaRPr lang="en-US"/>
          </a:p>
        </p:txBody>
      </p:sp>
      <p:sp>
        <p:nvSpPr>
          <p:cNvPr id="6" name="Text 3"/>
          <p:cNvSpPr/>
          <p:nvPr/>
        </p:nvSpPr>
        <p:spPr>
          <a:xfrm>
            <a:off x="1234440" y="1783080"/>
            <a:ext cx="3291840" cy="914400"/>
          </a:xfrm>
          <a:prstGeom prst="rect">
            <a:avLst/>
          </a:prstGeom>
          <a:noFill/>
          <a:ln/>
        </p:spPr>
        <p:txBody>
          <a:bodyPr wrap="square" lIns="0" tIns="0" rIns="0" bIns="0" rtlCol="0" anchor="t"/>
          <a:lstStyle/>
          <a:p>
            <a:pPr marL="0" indent="0">
              <a:buNone/>
            </a:pPr>
            <a:r>
              <a:rPr lang="en-US" sz="1550" b="1" dirty="0">
                <a:solidFill>
                  <a:srgbClr val="2B2724"/>
                </a:solidFill>
                <a:latin typeface="Cambria" pitchFamily="34" charset="0"/>
                <a:ea typeface="Cambria" pitchFamily="34" charset="-122"/>
                <a:cs typeface="Cambria" pitchFamily="34" charset="-120"/>
              </a:rPr>
              <a:t>Selection into data</a:t>
            </a:r>
            <a:endParaRPr lang="en-US" sz="1550" dirty="0"/>
          </a:p>
        </p:txBody>
      </p:sp>
      <p:sp>
        <p:nvSpPr>
          <p:cNvPr id="7" name="Text 4"/>
          <p:cNvSpPr/>
          <p:nvPr/>
        </p:nvSpPr>
        <p:spPr>
          <a:xfrm>
            <a:off x="4663440" y="1783080"/>
            <a:ext cx="6858000" cy="914400"/>
          </a:xfrm>
          <a:prstGeom prst="rect">
            <a:avLst/>
          </a:prstGeom>
          <a:noFill/>
          <a:ln/>
        </p:spPr>
        <p:txBody>
          <a:bodyPr wrap="square" lIns="0" tIns="0" rIns="0" bIns="0" rtlCol="0" anchor="t"/>
          <a:lstStyle/>
          <a:p>
            <a:pPr marL="0" indent="0">
              <a:buNone/>
            </a:pPr>
            <a:r>
              <a:rPr lang="en-US" sz="1350" dirty="0">
                <a:solidFill>
                  <a:srgbClr val="2E2A27"/>
                </a:solidFill>
                <a:latin typeface="Calibri" pitchFamily="34" charset="0"/>
                <a:ea typeface="Calibri" pitchFamily="34" charset="-122"/>
                <a:cs typeface="Calibri" pitchFamily="34" charset="-120"/>
              </a:rPr>
              <a:t>12 states declined records — refusal may correlate with culture-war intensity; alternative channels ongoing</a:t>
            </a:r>
            <a:endParaRPr lang="en-US" sz="1350" dirty="0"/>
          </a:p>
        </p:txBody>
      </p:sp>
      <p:sp>
        <p:nvSpPr>
          <p:cNvPr id="8" name="Shape 5"/>
          <p:cNvSpPr/>
          <p:nvPr/>
        </p:nvSpPr>
        <p:spPr>
          <a:xfrm>
            <a:off x="822960" y="2944368"/>
            <a:ext cx="201168" cy="201168"/>
          </a:xfrm>
          <a:prstGeom prst="ellipse">
            <a:avLst/>
          </a:prstGeom>
          <a:solidFill>
            <a:srgbClr val="8C1515"/>
          </a:solidFill>
          <a:ln/>
        </p:spPr>
        <p:txBody>
          <a:bodyPr/>
          <a:lstStyle/>
          <a:p>
            <a:endParaRPr lang="en-US"/>
          </a:p>
        </p:txBody>
      </p:sp>
      <p:sp>
        <p:nvSpPr>
          <p:cNvPr id="9" name="Text 6"/>
          <p:cNvSpPr/>
          <p:nvPr/>
        </p:nvSpPr>
        <p:spPr>
          <a:xfrm>
            <a:off x="1234440" y="2816352"/>
            <a:ext cx="3291840" cy="914400"/>
          </a:xfrm>
          <a:prstGeom prst="rect">
            <a:avLst/>
          </a:prstGeom>
          <a:noFill/>
          <a:ln/>
        </p:spPr>
        <p:txBody>
          <a:bodyPr wrap="square" lIns="0" tIns="0" rIns="0" bIns="0" rtlCol="0" anchor="t"/>
          <a:lstStyle/>
          <a:p>
            <a:pPr marL="0" indent="0">
              <a:buNone/>
            </a:pPr>
            <a:r>
              <a:rPr lang="en-US" sz="1550" b="1" dirty="0">
                <a:solidFill>
                  <a:srgbClr val="2B2724"/>
                </a:solidFill>
                <a:latin typeface="Cambria" pitchFamily="34" charset="0"/>
                <a:ea typeface="Cambria" pitchFamily="34" charset="-122"/>
                <a:cs typeface="Cambria" pitchFamily="34" charset="-120"/>
              </a:rPr>
              <a:t>Preliminary throughout</a:t>
            </a:r>
            <a:endParaRPr lang="en-US" sz="1550" dirty="0"/>
          </a:p>
        </p:txBody>
      </p:sp>
      <p:sp>
        <p:nvSpPr>
          <p:cNvPr id="10" name="Text 7"/>
          <p:cNvSpPr/>
          <p:nvPr/>
        </p:nvSpPr>
        <p:spPr>
          <a:xfrm>
            <a:off x="4663440" y="2816352"/>
            <a:ext cx="6858000" cy="914400"/>
          </a:xfrm>
          <a:prstGeom prst="rect">
            <a:avLst/>
          </a:prstGeom>
          <a:noFill/>
          <a:ln/>
        </p:spPr>
        <p:txBody>
          <a:bodyPr wrap="square" lIns="0" tIns="0" rIns="0" bIns="0" rtlCol="0" anchor="t"/>
          <a:lstStyle/>
          <a:p>
            <a:pPr marL="0" indent="0">
              <a:buNone/>
            </a:pPr>
            <a:r>
              <a:rPr lang="en-US" sz="1350" dirty="0">
                <a:solidFill>
                  <a:srgbClr val="2E2A27"/>
                </a:solidFill>
                <a:latin typeface="Calibri" pitchFamily="34" charset="0"/>
                <a:ea typeface="Calibri" pitchFamily="34" charset="-122"/>
                <a:cs typeface="Calibri" pitchFamily="34" charset="-120"/>
              </a:rPr>
              <a:t>Hypotheses, specifications, and coding schemes are all still being refined by the PIs</a:t>
            </a:r>
            <a:endParaRPr lang="en-US" sz="1350" dirty="0"/>
          </a:p>
        </p:txBody>
      </p:sp>
      <p:sp>
        <p:nvSpPr>
          <p:cNvPr id="11" name="Shape 8"/>
          <p:cNvSpPr/>
          <p:nvPr/>
        </p:nvSpPr>
        <p:spPr>
          <a:xfrm>
            <a:off x="822960" y="3977640"/>
            <a:ext cx="201168" cy="201168"/>
          </a:xfrm>
          <a:prstGeom prst="ellipse">
            <a:avLst/>
          </a:prstGeom>
          <a:solidFill>
            <a:srgbClr val="8C1515"/>
          </a:solidFill>
          <a:ln/>
        </p:spPr>
        <p:txBody>
          <a:bodyPr/>
          <a:lstStyle/>
          <a:p>
            <a:endParaRPr lang="en-US"/>
          </a:p>
        </p:txBody>
      </p:sp>
      <p:sp>
        <p:nvSpPr>
          <p:cNvPr id="12" name="Text 9"/>
          <p:cNvSpPr/>
          <p:nvPr/>
        </p:nvSpPr>
        <p:spPr>
          <a:xfrm>
            <a:off x="1234440" y="3849624"/>
            <a:ext cx="3291840" cy="914400"/>
          </a:xfrm>
          <a:prstGeom prst="rect">
            <a:avLst/>
          </a:prstGeom>
          <a:noFill/>
          <a:ln/>
        </p:spPr>
        <p:txBody>
          <a:bodyPr wrap="square" lIns="0" tIns="0" rIns="0" bIns="0" rtlCol="0" anchor="t"/>
          <a:lstStyle/>
          <a:p>
            <a:pPr marL="0" indent="0">
              <a:buNone/>
            </a:pPr>
            <a:r>
              <a:rPr lang="en-US" sz="1550" b="1" dirty="0">
                <a:solidFill>
                  <a:srgbClr val="2B2724"/>
                </a:solidFill>
                <a:latin typeface="Cambria" pitchFamily="34" charset="0"/>
                <a:ea typeface="Cambria" pitchFamily="34" charset="-122"/>
                <a:cs typeface="Cambria" pitchFamily="34" charset="-120"/>
              </a:rPr>
              <a:t>Unobserved outside options</a:t>
            </a:r>
            <a:endParaRPr lang="en-US" sz="1550" dirty="0"/>
          </a:p>
        </p:txBody>
      </p:sp>
      <p:sp>
        <p:nvSpPr>
          <p:cNvPr id="13" name="Text 10"/>
          <p:cNvSpPr/>
          <p:nvPr/>
        </p:nvSpPr>
        <p:spPr>
          <a:xfrm>
            <a:off x="4663440" y="3849624"/>
            <a:ext cx="6858000" cy="914400"/>
          </a:xfrm>
          <a:prstGeom prst="rect">
            <a:avLst/>
          </a:prstGeom>
          <a:noFill/>
          <a:ln/>
        </p:spPr>
        <p:txBody>
          <a:bodyPr wrap="square" lIns="0" tIns="0" rIns="0" bIns="0" rtlCol="0" anchor="t"/>
          <a:lstStyle/>
          <a:p>
            <a:pPr marL="0" indent="0">
              <a:buNone/>
            </a:pPr>
            <a:r>
              <a:rPr lang="en-US" sz="1350" dirty="0">
                <a:solidFill>
                  <a:srgbClr val="2E2A27"/>
                </a:solidFill>
                <a:latin typeface="Calibri" pitchFamily="34" charset="0"/>
                <a:ea typeface="Calibri" pitchFamily="34" charset="-122"/>
                <a:cs typeface="Calibri" pitchFamily="34" charset="-120"/>
              </a:rPr>
              <a:t>Next-best alternatives can't be measured directly; mobility proxies + NTPS (if granted) help</a:t>
            </a:r>
            <a:endParaRPr lang="en-US" sz="1350" dirty="0"/>
          </a:p>
        </p:txBody>
      </p:sp>
      <p:sp>
        <p:nvSpPr>
          <p:cNvPr id="14" name="Shape 11"/>
          <p:cNvSpPr/>
          <p:nvPr/>
        </p:nvSpPr>
        <p:spPr>
          <a:xfrm>
            <a:off x="822960" y="5010912"/>
            <a:ext cx="201168" cy="201168"/>
          </a:xfrm>
          <a:prstGeom prst="ellipse">
            <a:avLst/>
          </a:prstGeom>
          <a:solidFill>
            <a:srgbClr val="8C1515"/>
          </a:solidFill>
          <a:ln/>
        </p:spPr>
        <p:txBody>
          <a:bodyPr/>
          <a:lstStyle/>
          <a:p>
            <a:endParaRPr lang="en-US"/>
          </a:p>
        </p:txBody>
      </p:sp>
      <p:sp>
        <p:nvSpPr>
          <p:cNvPr id="15" name="Text 12"/>
          <p:cNvSpPr/>
          <p:nvPr/>
        </p:nvSpPr>
        <p:spPr>
          <a:xfrm>
            <a:off x="1234440" y="4882896"/>
            <a:ext cx="3291840" cy="914400"/>
          </a:xfrm>
          <a:prstGeom prst="rect">
            <a:avLst/>
          </a:prstGeom>
          <a:noFill/>
          <a:ln/>
        </p:spPr>
        <p:txBody>
          <a:bodyPr wrap="square" lIns="0" tIns="0" rIns="0" bIns="0" rtlCol="0" anchor="t"/>
          <a:lstStyle/>
          <a:p>
            <a:pPr marL="0" indent="0">
              <a:buNone/>
            </a:pPr>
            <a:r>
              <a:rPr lang="en-US" sz="1550" b="1" dirty="0">
                <a:solidFill>
                  <a:srgbClr val="2B2724"/>
                </a:solidFill>
                <a:latin typeface="Cambria" pitchFamily="34" charset="0"/>
                <a:ea typeface="Cambria" pitchFamily="34" charset="-122"/>
                <a:cs typeface="Cambria" pitchFamily="34" charset="-120"/>
              </a:rPr>
              <a:t>Measurement of treatment</a:t>
            </a:r>
            <a:endParaRPr lang="en-US" sz="1550" dirty="0"/>
          </a:p>
        </p:txBody>
      </p:sp>
      <p:sp>
        <p:nvSpPr>
          <p:cNvPr id="16" name="Text 13"/>
          <p:cNvSpPr/>
          <p:nvPr/>
        </p:nvSpPr>
        <p:spPr>
          <a:xfrm>
            <a:off x="4663440" y="4882896"/>
            <a:ext cx="6858000" cy="914400"/>
          </a:xfrm>
          <a:prstGeom prst="rect">
            <a:avLst/>
          </a:prstGeom>
          <a:noFill/>
          <a:ln/>
        </p:spPr>
        <p:txBody>
          <a:bodyPr wrap="square" lIns="0" tIns="0" rIns="0" bIns="0" rtlCol="0" anchor="t"/>
          <a:lstStyle/>
          <a:p>
            <a:pPr marL="0" indent="0">
              <a:buNone/>
            </a:pPr>
            <a:r>
              <a:rPr lang="en-US" sz="1350" dirty="0">
                <a:solidFill>
                  <a:srgbClr val="2E2A27"/>
                </a:solidFill>
                <a:latin typeface="Calibri" pitchFamily="34" charset="0"/>
                <a:ea typeface="Calibri" pitchFamily="34" charset="-122"/>
                <a:cs typeface="Calibri" pitchFamily="34" charset="-120"/>
              </a:rPr>
              <a:t>Conflict trackers differ in method and scope; LLM coding validated across models but automated</a:t>
            </a:r>
            <a:endParaRPr lang="en-US" sz="1350" dirty="0"/>
          </a:p>
        </p:txBody>
      </p:sp>
      <p:sp>
        <p:nvSpPr>
          <p:cNvPr id="17" name="Text 14"/>
          <p:cNvSpPr/>
          <p:nvPr/>
        </p:nvSpPr>
        <p:spPr>
          <a:xfrm>
            <a:off x="822960" y="5943600"/>
            <a:ext cx="10698480" cy="411480"/>
          </a:xfrm>
          <a:prstGeom prst="rect">
            <a:avLst/>
          </a:prstGeom>
          <a:noFill/>
          <a:ln/>
        </p:spPr>
        <p:txBody>
          <a:bodyPr wrap="square" lIns="0" tIns="0" rIns="0" bIns="0" rtlCol="0" anchor="ctr"/>
          <a:lstStyle/>
          <a:p>
            <a:pPr marL="0" indent="0">
              <a:buNone/>
            </a:pPr>
            <a:r>
              <a:rPr lang="en-US" sz="1500" b="1" i="1" dirty="0">
                <a:solidFill>
                  <a:srgbClr val="8C1515"/>
                </a:solidFill>
                <a:latin typeface="Cambria" pitchFamily="34" charset="0"/>
                <a:ea typeface="Cambria" pitchFamily="34" charset="-122"/>
                <a:cs typeface="Cambria" pitchFamily="34" charset="-120"/>
              </a:rPr>
              <a:t>The panel sees employment changes — not their reasons. That's what the interviews are for.</a:t>
            </a:r>
            <a:endParaRPr lang="en-US" sz="1500" dirty="0"/>
          </a:p>
        </p:txBody>
      </p:sp>
    </p:spTree>
  </p:cSld>
  <p:clrMapOvr>
    <a:masterClrMapping/>
  </p:clrMapOvr>
  <p:extLst/>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881360" cy="292608"/>
          </a:xfrm>
          <a:prstGeom prst="rect">
            <a:avLst/>
          </a:prstGeom>
          <a:noFill/>
          <a:ln/>
        </p:spPr>
        <p:txBody>
          <a:bodyPr wrap="square" lIns="0" tIns="0" rIns="0" bIns="0" rtlCol="0" anchor="ctr"/>
          <a:lstStyle/>
          <a:p>
            <a:pPr marL="0" indent="0">
              <a:buNone/>
            </a:pPr>
            <a:r>
              <a:rPr lang="en-US" sz="1100" b="1" kern="0" spc="200" dirty="0">
                <a:solidFill>
                  <a:srgbClr val="8C1515"/>
                </a:solidFill>
                <a:latin typeface="Calibri" pitchFamily="34" charset="0"/>
                <a:ea typeface="Calibri" pitchFamily="34" charset="-122"/>
                <a:cs typeface="Calibri" pitchFamily="34" charset="-120"/>
              </a:rPr>
              <a:t>NEXT STEPS</a:t>
            </a:r>
            <a:endParaRPr lang="en-US" sz="110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marL="0" indent="0">
              <a:buNone/>
            </a:pPr>
            <a:r>
              <a:rPr lang="en-US" sz="3000" b="1" dirty="0">
                <a:solidFill>
                  <a:srgbClr val="2B2724"/>
                </a:solidFill>
                <a:latin typeface="Cambria" pitchFamily="34" charset="0"/>
                <a:ea typeface="Cambria" pitchFamily="34" charset="-122"/>
                <a:cs typeface="Cambria" pitchFamily="34" charset="-120"/>
              </a:rPr>
              <a:t>Where the project goes from here</a:t>
            </a:r>
            <a:endParaRPr lang="en-US" sz="3000" dirty="0"/>
          </a:p>
        </p:txBody>
      </p:sp>
      <p:sp>
        <p:nvSpPr>
          <p:cNvPr id="5" name="Shape 2"/>
          <p:cNvSpPr/>
          <p:nvPr/>
        </p:nvSpPr>
        <p:spPr>
          <a:xfrm>
            <a:off x="640080" y="1783080"/>
            <a:ext cx="5394960" cy="1874520"/>
          </a:xfrm>
          <a:prstGeom prst="roundRect">
            <a:avLst>
              <a:gd name="adj" fmla="val 3902"/>
            </a:avLst>
          </a:prstGeom>
          <a:solidFill>
            <a:srgbClr val="F5F2EE"/>
          </a:solidFill>
          <a:ln w="9525">
            <a:solidFill>
              <a:srgbClr val="E3DDD6"/>
            </a:solidFill>
            <a:prstDash val="solid"/>
          </a:ln>
        </p:spPr>
        <p:txBody>
          <a:bodyPr/>
          <a:lstStyle/>
          <a:p>
            <a:endParaRPr lang="en-US"/>
          </a:p>
        </p:txBody>
      </p:sp>
      <p:sp>
        <p:nvSpPr>
          <p:cNvPr id="6" name="Shape 3"/>
          <p:cNvSpPr/>
          <p:nvPr/>
        </p:nvSpPr>
        <p:spPr>
          <a:xfrm>
            <a:off x="868680" y="1984248"/>
            <a:ext cx="384048" cy="384048"/>
          </a:xfrm>
          <a:prstGeom prst="ellipse">
            <a:avLst/>
          </a:prstGeom>
          <a:solidFill>
            <a:srgbClr val="44677D"/>
          </a:solidFill>
          <a:ln/>
        </p:spPr>
        <p:txBody>
          <a:bodyPr/>
          <a:lstStyle/>
          <a:p>
            <a:endParaRPr lang="en-US"/>
          </a:p>
        </p:txBody>
      </p:sp>
      <p:sp>
        <p:nvSpPr>
          <p:cNvPr id="7" name="Text 4"/>
          <p:cNvSpPr/>
          <p:nvPr/>
        </p:nvSpPr>
        <p:spPr>
          <a:xfrm>
            <a:off x="868680" y="1984248"/>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8" name="Text 5"/>
          <p:cNvSpPr/>
          <p:nvPr/>
        </p:nvSpPr>
        <p:spPr>
          <a:xfrm>
            <a:off x="1417320" y="1965960"/>
            <a:ext cx="4389120" cy="457200"/>
          </a:xfrm>
          <a:prstGeom prst="rect">
            <a:avLst/>
          </a:prstGeom>
          <a:noFill/>
          <a:ln/>
        </p:spPr>
        <p:txBody>
          <a:bodyPr wrap="square" lIns="0" tIns="0" rIns="0" bIns="0" rtlCol="0" anchor="ctr"/>
          <a:lstStyle/>
          <a:p>
            <a:pPr marL="0" indent="0">
              <a:buNone/>
            </a:pPr>
            <a:r>
              <a:rPr lang="en-US" sz="1650" b="1" dirty="0">
                <a:solidFill>
                  <a:srgbClr val="2B2724"/>
                </a:solidFill>
                <a:latin typeface="Cambria" pitchFamily="34" charset="0"/>
                <a:ea typeface="Cambria" pitchFamily="34" charset="-122"/>
                <a:cs typeface="Cambria" pitchFamily="34" charset="-120"/>
              </a:rPr>
              <a:t>Complete the map</a:t>
            </a:r>
            <a:endParaRPr lang="en-US" sz="1650" dirty="0"/>
          </a:p>
        </p:txBody>
      </p:sp>
      <p:sp>
        <p:nvSpPr>
          <p:cNvPr id="9" name="Text 6"/>
          <p:cNvSpPr/>
          <p:nvPr/>
        </p:nvSpPr>
        <p:spPr>
          <a:xfrm>
            <a:off x="868680" y="2560320"/>
            <a:ext cx="4937760" cy="914400"/>
          </a:xfrm>
          <a:prstGeom prst="rect">
            <a:avLst/>
          </a:prstGeom>
          <a:noFill/>
          <a:ln/>
        </p:spPr>
        <p:txBody>
          <a:bodyPr wrap="square" lIns="0" tIns="0" rIns="0" bIns="0" rtlCol="0" anchor="ctr"/>
          <a:lstStyle/>
          <a:p>
            <a:pPr marL="0" indent="0">
              <a:buNone/>
            </a:pPr>
            <a:r>
              <a:rPr lang="en-US" sz="1300" dirty="0">
                <a:solidFill>
                  <a:srgbClr val="2E2A27"/>
                </a:solidFill>
                <a:latin typeface="Calibri" pitchFamily="34" charset="0"/>
                <a:ea typeface="Calibri" pitchFamily="34" charset="-122"/>
                <a:cs typeface="Calibri" pitchFamily="34" charset="-120"/>
              </a:rPr>
              <a:t>Resolve 9 pending states; alternative collection for the 12 decliners</a:t>
            </a:r>
            <a:endParaRPr lang="en-US" sz="1300" dirty="0"/>
          </a:p>
        </p:txBody>
      </p:sp>
      <p:sp>
        <p:nvSpPr>
          <p:cNvPr id="10" name="Shape 7"/>
          <p:cNvSpPr/>
          <p:nvPr/>
        </p:nvSpPr>
        <p:spPr>
          <a:xfrm>
            <a:off x="6172200" y="1783080"/>
            <a:ext cx="5394960" cy="1874520"/>
          </a:xfrm>
          <a:prstGeom prst="roundRect">
            <a:avLst>
              <a:gd name="adj" fmla="val 3902"/>
            </a:avLst>
          </a:prstGeom>
          <a:solidFill>
            <a:srgbClr val="F5F2EE"/>
          </a:solidFill>
          <a:ln w="9525">
            <a:solidFill>
              <a:srgbClr val="E3DDD6"/>
            </a:solidFill>
            <a:prstDash val="solid"/>
          </a:ln>
        </p:spPr>
        <p:txBody>
          <a:bodyPr/>
          <a:lstStyle/>
          <a:p>
            <a:endParaRPr lang="en-US"/>
          </a:p>
        </p:txBody>
      </p:sp>
      <p:sp>
        <p:nvSpPr>
          <p:cNvPr id="11" name="Shape 8"/>
          <p:cNvSpPr/>
          <p:nvPr/>
        </p:nvSpPr>
        <p:spPr>
          <a:xfrm>
            <a:off x="6400800" y="1984248"/>
            <a:ext cx="384048" cy="384048"/>
          </a:xfrm>
          <a:prstGeom prst="ellipse">
            <a:avLst/>
          </a:prstGeom>
          <a:solidFill>
            <a:srgbClr val="44677D"/>
          </a:solidFill>
          <a:ln/>
        </p:spPr>
        <p:txBody>
          <a:bodyPr/>
          <a:lstStyle/>
          <a:p>
            <a:endParaRPr lang="en-US"/>
          </a:p>
        </p:txBody>
      </p:sp>
      <p:sp>
        <p:nvSpPr>
          <p:cNvPr id="12" name="Text 9"/>
          <p:cNvSpPr/>
          <p:nvPr/>
        </p:nvSpPr>
        <p:spPr>
          <a:xfrm>
            <a:off x="6400800" y="1984248"/>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0"/>
          <p:cNvSpPr/>
          <p:nvPr/>
        </p:nvSpPr>
        <p:spPr>
          <a:xfrm>
            <a:off x="6949440" y="1965960"/>
            <a:ext cx="4389120" cy="457200"/>
          </a:xfrm>
          <a:prstGeom prst="rect">
            <a:avLst/>
          </a:prstGeom>
          <a:noFill/>
          <a:ln/>
        </p:spPr>
        <p:txBody>
          <a:bodyPr wrap="square" lIns="0" tIns="0" rIns="0" bIns="0" rtlCol="0" anchor="ctr"/>
          <a:lstStyle/>
          <a:p>
            <a:pPr marL="0" indent="0">
              <a:buNone/>
            </a:pPr>
            <a:r>
              <a:rPr lang="en-US" sz="1650" b="1" dirty="0">
                <a:solidFill>
                  <a:srgbClr val="2B2724"/>
                </a:solidFill>
                <a:latin typeface="Cambria" pitchFamily="34" charset="0"/>
                <a:ea typeface="Cambria" pitchFamily="34" charset="-122"/>
                <a:cs typeface="Cambria" pitchFamily="34" charset="-120"/>
              </a:rPr>
              <a:t>Estimate</a:t>
            </a:r>
            <a:endParaRPr lang="en-US" sz="1650" dirty="0"/>
          </a:p>
        </p:txBody>
      </p:sp>
      <p:sp>
        <p:nvSpPr>
          <p:cNvPr id="14" name="Text 11"/>
          <p:cNvSpPr/>
          <p:nvPr/>
        </p:nvSpPr>
        <p:spPr>
          <a:xfrm>
            <a:off x="6400800" y="2560320"/>
            <a:ext cx="4937760" cy="914400"/>
          </a:xfrm>
          <a:prstGeom prst="rect">
            <a:avLst/>
          </a:prstGeom>
          <a:noFill/>
          <a:ln/>
        </p:spPr>
        <p:txBody>
          <a:bodyPr wrap="square" lIns="0" tIns="0" rIns="0" bIns="0" rtlCol="0" anchor="ctr"/>
          <a:lstStyle/>
          <a:p>
            <a:pPr marL="0" indent="0">
              <a:buNone/>
            </a:pPr>
            <a:r>
              <a:rPr lang="en-US" sz="1300" dirty="0">
                <a:solidFill>
                  <a:srgbClr val="2E2A27"/>
                </a:solidFill>
                <a:latin typeface="Calibri" pitchFamily="34" charset="0"/>
                <a:ea typeface="Calibri" pitchFamily="34" charset="-122"/>
                <a:cs typeface="Calibri" pitchFamily="34" charset="-120"/>
              </a:rPr>
              <a:t>Main triple-difference specifications + enacted × alignment heterogeneity</a:t>
            </a:r>
            <a:endParaRPr lang="en-US" sz="1300" dirty="0"/>
          </a:p>
        </p:txBody>
      </p:sp>
      <p:sp>
        <p:nvSpPr>
          <p:cNvPr id="15" name="Shape 12"/>
          <p:cNvSpPr/>
          <p:nvPr/>
        </p:nvSpPr>
        <p:spPr>
          <a:xfrm>
            <a:off x="640080" y="3840480"/>
            <a:ext cx="5394960" cy="1874520"/>
          </a:xfrm>
          <a:prstGeom prst="roundRect">
            <a:avLst>
              <a:gd name="adj" fmla="val 3902"/>
            </a:avLst>
          </a:prstGeom>
          <a:solidFill>
            <a:srgbClr val="F5F2EE"/>
          </a:solidFill>
          <a:ln w="9525">
            <a:solidFill>
              <a:srgbClr val="E3DDD6"/>
            </a:solidFill>
            <a:prstDash val="solid"/>
          </a:ln>
        </p:spPr>
        <p:txBody>
          <a:bodyPr/>
          <a:lstStyle/>
          <a:p>
            <a:endParaRPr lang="en-US"/>
          </a:p>
        </p:txBody>
      </p:sp>
      <p:sp>
        <p:nvSpPr>
          <p:cNvPr id="16" name="Shape 13"/>
          <p:cNvSpPr/>
          <p:nvPr/>
        </p:nvSpPr>
        <p:spPr>
          <a:xfrm>
            <a:off x="868680" y="4041648"/>
            <a:ext cx="384048" cy="384048"/>
          </a:xfrm>
          <a:prstGeom prst="ellipse">
            <a:avLst/>
          </a:prstGeom>
          <a:solidFill>
            <a:srgbClr val="44677D"/>
          </a:solidFill>
          <a:ln/>
        </p:spPr>
        <p:txBody>
          <a:bodyPr/>
          <a:lstStyle/>
          <a:p>
            <a:endParaRPr lang="en-US"/>
          </a:p>
        </p:txBody>
      </p:sp>
      <p:sp>
        <p:nvSpPr>
          <p:cNvPr id="17" name="Text 14"/>
          <p:cNvSpPr/>
          <p:nvPr/>
        </p:nvSpPr>
        <p:spPr>
          <a:xfrm>
            <a:off x="868680" y="4041648"/>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8" name="Text 15"/>
          <p:cNvSpPr/>
          <p:nvPr/>
        </p:nvSpPr>
        <p:spPr>
          <a:xfrm>
            <a:off x="1417320" y="4023360"/>
            <a:ext cx="4389120" cy="457200"/>
          </a:xfrm>
          <a:prstGeom prst="rect">
            <a:avLst/>
          </a:prstGeom>
          <a:noFill/>
          <a:ln/>
        </p:spPr>
        <p:txBody>
          <a:bodyPr wrap="square" lIns="0" tIns="0" rIns="0" bIns="0" rtlCol="0" anchor="ctr"/>
          <a:lstStyle/>
          <a:p>
            <a:pPr marL="0" indent="0">
              <a:buNone/>
            </a:pPr>
            <a:r>
              <a:rPr lang="en-US" sz="1650" b="1" dirty="0">
                <a:solidFill>
                  <a:srgbClr val="2B2724"/>
                </a:solidFill>
                <a:latin typeface="Cambria" pitchFamily="34" charset="0"/>
                <a:ea typeface="Cambria" pitchFamily="34" charset="-122"/>
                <a:cs typeface="Cambria" pitchFamily="34" charset="-120"/>
              </a:rPr>
              <a:t>Field interviews</a:t>
            </a:r>
            <a:endParaRPr lang="en-US" sz="1650" dirty="0"/>
          </a:p>
        </p:txBody>
      </p:sp>
      <p:sp>
        <p:nvSpPr>
          <p:cNvPr id="19" name="Text 16"/>
          <p:cNvSpPr/>
          <p:nvPr/>
        </p:nvSpPr>
        <p:spPr>
          <a:xfrm>
            <a:off x="868680" y="4617720"/>
            <a:ext cx="4937760" cy="914400"/>
          </a:xfrm>
          <a:prstGeom prst="rect">
            <a:avLst/>
          </a:prstGeom>
          <a:noFill/>
          <a:ln/>
        </p:spPr>
        <p:txBody>
          <a:bodyPr wrap="square" lIns="0" tIns="0" rIns="0" bIns="0" rtlCol="0" anchor="ctr"/>
          <a:lstStyle/>
          <a:p>
            <a:pPr marL="0" indent="0">
              <a:buNone/>
            </a:pPr>
            <a:r>
              <a:rPr lang="en-US" sz="1300" dirty="0">
                <a:solidFill>
                  <a:srgbClr val="2E2A27"/>
                </a:solidFill>
                <a:latin typeface="Calibri" pitchFamily="34" charset="0"/>
                <a:ea typeface="Calibri" pitchFamily="34" charset="-122"/>
                <a:cs typeface="Calibri" pitchFamily="34" charset="-120"/>
              </a:rPr>
              <a:t>Stratified interview outreach across the 19 selected districts</a:t>
            </a:r>
            <a:endParaRPr lang="en-US" sz="1300" dirty="0"/>
          </a:p>
        </p:txBody>
      </p:sp>
      <p:sp>
        <p:nvSpPr>
          <p:cNvPr id="20" name="Shape 17"/>
          <p:cNvSpPr/>
          <p:nvPr/>
        </p:nvSpPr>
        <p:spPr>
          <a:xfrm>
            <a:off x="6172200" y="3840480"/>
            <a:ext cx="5394960" cy="1874520"/>
          </a:xfrm>
          <a:prstGeom prst="roundRect">
            <a:avLst>
              <a:gd name="adj" fmla="val 3902"/>
            </a:avLst>
          </a:prstGeom>
          <a:solidFill>
            <a:srgbClr val="F5F2EE"/>
          </a:solidFill>
          <a:ln w="9525">
            <a:solidFill>
              <a:srgbClr val="E3DDD6"/>
            </a:solidFill>
            <a:prstDash val="solid"/>
          </a:ln>
        </p:spPr>
        <p:txBody>
          <a:bodyPr/>
          <a:lstStyle/>
          <a:p>
            <a:endParaRPr lang="en-US"/>
          </a:p>
        </p:txBody>
      </p:sp>
      <p:sp>
        <p:nvSpPr>
          <p:cNvPr id="21" name="Shape 18"/>
          <p:cNvSpPr/>
          <p:nvPr/>
        </p:nvSpPr>
        <p:spPr>
          <a:xfrm>
            <a:off x="6400800" y="4041648"/>
            <a:ext cx="384048" cy="384048"/>
          </a:xfrm>
          <a:prstGeom prst="ellipse">
            <a:avLst/>
          </a:prstGeom>
          <a:solidFill>
            <a:srgbClr val="44677D"/>
          </a:solidFill>
          <a:ln/>
        </p:spPr>
        <p:txBody>
          <a:bodyPr/>
          <a:lstStyle/>
          <a:p>
            <a:endParaRPr lang="en-US"/>
          </a:p>
        </p:txBody>
      </p:sp>
      <p:sp>
        <p:nvSpPr>
          <p:cNvPr id="22" name="Text 19"/>
          <p:cNvSpPr/>
          <p:nvPr/>
        </p:nvSpPr>
        <p:spPr>
          <a:xfrm>
            <a:off x="6400800" y="4041648"/>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3" name="Text 20"/>
          <p:cNvSpPr/>
          <p:nvPr/>
        </p:nvSpPr>
        <p:spPr>
          <a:xfrm>
            <a:off x="6949440" y="4023360"/>
            <a:ext cx="4389120" cy="457200"/>
          </a:xfrm>
          <a:prstGeom prst="rect">
            <a:avLst/>
          </a:prstGeom>
          <a:noFill/>
          <a:ln/>
        </p:spPr>
        <p:txBody>
          <a:bodyPr wrap="square" lIns="0" tIns="0" rIns="0" bIns="0" rtlCol="0" anchor="ctr"/>
          <a:lstStyle/>
          <a:p>
            <a:pPr marL="0" indent="0">
              <a:buNone/>
            </a:pPr>
            <a:r>
              <a:rPr lang="en-US" sz="1650" b="1" dirty="0">
                <a:solidFill>
                  <a:srgbClr val="2B2724"/>
                </a:solidFill>
                <a:latin typeface="Cambria" pitchFamily="34" charset="0"/>
                <a:ea typeface="Cambria" pitchFamily="34" charset="-122"/>
                <a:cs typeface="Cambria" pitchFamily="34" charset="-120"/>
              </a:rPr>
              <a:t>Extend</a:t>
            </a:r>
            <a:endParaRPr lang="en-US" sz="1650" dirty="0"/>
          </a:p>
        </p:txBody>
      </p:sp>
      <p:sp>
        <p:nvSpPr>
          <p:cNvPr id="24" name="Text 21"/>
          <p:cNvSpPr/>
          <p:nvPr/>
        </p:nvSpPr>
        <p:spPr>
          <a:xfrm>
            <a:off x="6400800" y="4617720"/>
            <a:ext cx="4937760" cy="914400"/>
          </a:xfrm>
          <a:prstGeom prst="rect">
            <a:avLst/>
          </a:prstGeom>
          <a:noFill/>
          <a:ln/>
        </p:spPr>
        <p:txBody>
          <a:bodyPr wrap="square" lIns="0" tIns="0" rIns="0" bIns="0" rtlCol="0" anchor="ctr"/>
          <a:lstStyle/>
          <a:p>
            <a:pPr marL="0" indent="0">
              <a:buNone/>
            </a:pPr>
            <a:r>
              <a:rPr lang="en-US" sz="1300" dirty="0">
                <a:solidFill>
                  <a:srgbClr val="2E2A27"/>
                </a:solidFill>
                <a:latin typeface="Calibri" pitchFamily="34" charset="0"/>
                <a:ea typeface="Calibri" pitchFamily="34" charset="-122"/>
                <a:cs typeface="Calibri" pitchFamily="34" charset="-120"/>
              </a:rPr>
              <a:t>NTPS attitudinal data (pending access) to separate felt cost from acted-on exit</a:t>
            </a:r>
            <a:endParaRPr lang="en-US" sz="1300" dirty="0"/>
          </a:p>
        </p:txBody>
      </p:sp>
      <p:sp>
        <p:nvSpPr>
          <p:cNvPr id="25" name="Text 22"/>
          <p:cNvSpPr/>
          <p:nvPr/>
        </p:nvSpPr>
        <p:spPr>
          <a:xfrm>
            <a:off x="640080" y="6035040"/>
            <a:ext cx="10881360" cy="365760"/>
          </a:xfrm>
          <a:prstGeom prst="rect">
            <a:avLst/>
          </a:prstGeom>
          <a:noFill/>
          <a:ln/>
        </p:spPr>
        <p:txBody>
          <a:bodyPr wrap="square" lIns="0" tIns="0" rIns="0" bIns="0" rtlCol="0" anchor="ctr"/>
          <a:lstStyle/>
          <a:p>
            <a:pPr marL="0" indent="0">
              <a:buNone/>
            </a:pPr>
            <a:r>
              <a:rPr lang="en-US" sz="1300" i="1" dirty="0">
                <a:solidFill>
                  <a:srgbClr val="7A736C"/>
                </a:solidFill>
                <a:latin typeface="Calibri" pitchFamily="34" charset="0"/>
                <a:ea typeface="Calibri" pitchFamily="34" charset="-122"/>
                <a:cs typeface="Calibri" pitchFamily="34" charset="-120"/>
              </a:rPr>
              <a:t>Working paper — feedback on design, measurement, and framing especially welcome.</a:t>
            </a:r>
            <a:endParaRPr lang="en-US" sz="1300" dirty="0"/>
          </a:p>
        </p:txBody>
      </p:sp>
    </p:spTree>
  </p:cSld>
  <p:clrMapOvr>
    <a:masterClrMapping/>
  </p:clrMapOvr>
  <p:extLst/>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2B2724"/>
        </a:solidFill>
        <a:effectLst/>
      </p:bgPr>
    </p:bg>
    <p:spTree>
      <p:nvGrpSpPr>
        <p:cNvPr id="1" name=""/>
        <p:cNvGrpSpPr/>
        <p:nvPr/>
      </p:nvGrpSpPr>
      <p:grpSpPr>
        <a:xfrm>
          <a:off x="0" y="0"/>
          <a:ext cx="0" cy="0"/>
          <a:chOff x="0" y="0"/>
          <a:chExt cx="0" cy="0"/>
        </a:xfrm>
      </p:grpSpPr>
      <p:sp>
        <p:nvSpPr>
          <p:cNvPr id="2" name="Text 0"/>
          <p:cNvSpPr/>
          <p:nvPr/>
        </p:nvSpPr>
        <p:spPr>
          <a:xfrm>
            <a:off x="822960" y="2103120"/>
            <a:ext cx="10515600" cy="1005840"/>
          </a:xfrm>
          <a:prstGeom prst="rect">
            <a:avLst/>
          </a:prstGeom>
          <a:noFill/>
          <a:ln/>
        </p:spPr>
        <p:txBody>
          <a:bodyPr wrap="square" rtlCol="0" anchor="ctr"/>
          <a:lstStyle/>
          <a:p>
            <a:pPr marL="0" indent="0">
              <a:buNone/>
            </a:pPr>
            <a:r>
              <a:rPr lang="en-US" sz="4800" b="1" dirty="0">
                <a:solidFill>
                  <a:srgbClr val="FFFFFF"/>
                </a:solidFill>
                <a:latin typeface="Cambria" pitchFamily="34" charset="0"/>
                <a:ea typeface="Cambria" pitchFamily="34" charset="-122"/>
                <a:cs typeface="Cambria" pitchFamily="34" charset="-120"/>
              </a:rPr>
              <a:t>Thank you</a:t>
            </a:r>
            <a:endParaRPr lang="en-US" sz="4800" dirty="0"/>
          </a:p>
        </p:txBody>
      </p:sp>
      <p:sp>
        <p:nvSpPr>
          <p:cNvPr id="3" name="Text 1"/>
          <p:cNvSpPr/>
          <p:nvPr/>
        </p:nvSpPr>
        <p:spPr>
          <a:xfrm>
            <a:off x="822960" y="3246120"/>
            <a:ext cx="10515600" cy="548640"/>
          </a:xfrm>
          <a:prstGeom prst="rect">
            <a:avLst/>
          </a:prstGeom>
          <a:noFill/>
          <a:ln/>
        </p:spPr>
        <p:txBody>
          <a:bodyPr wrap="square" rtlCol="0" anchor="ctr"/>
          <a:lstStyle/>
          <a:p>
            <a:pPr marL="0" indent="0">
              <a:buNone/>
            </a:pPr>
            <a:r>
              <a:rPr lang="en-US" sz="1900" i="1" dirty="0">
                <a:solidFill>
                  <a:srgbClr val="D8D2CB"/>
                </a:solidFill>
                <a:latin typeface="Calibri" pitchFamily="34" charset="0"/>
                <a:ea typeface="Calibri" pitchFamily="34" charset="-122"/>
                <a:cs typeface="Calibri" pitchFamily="34" charset="-120"/>
              </a:rPr>
              <a:t>Questions — especially about the data pipeline — very welcome.</a:t>
            </a:r>
            <a:endParaRPr lang="en-US" sz="1900" dirty="0"/>
          </a:p>
        </p:txBody>
      </p:sp>
      <p:sp>
        <p:nvSpPr>
          <p:cNvPr id="4" name="Shape 2"/>
          <p:cNvSpPr/>
          <p:nvPr/>
        </p:nvSpPr>
        <p:spPr>
          <a:xfrm>
            <a:off x="822960" y="4114800"/>
            <a:ext cx="2194560" cy="27432"/>
          </a:xfrm>
          <a:prstGeom prst="rect">
            <a:avLst/>
          </a:prstGeom>
          <a:solidFill>
            <a:srgbClr val="8C1515"/>
          </a:solidFill>
          <a:ln/>
        </p:spPr>
        <p:txBody>
          <a:bodyPr/>
          <a:lstStyle/>
          <a:p>
            <a:endParaRPr lang="en-US"/>
          </a:p>
        </p:txBody>
      </p:sp>
      <p:sp>
        <p:nvSpPr>
          <p:cNvPr id="5" name="Text 3"/>
          <p:cNvSpPr/>
          <p:nvPr/>
        </p:nvSpPr>
        <p:spPr>
          <a:xfrm>
            <a:off x="822960" y="4389120"/>
            <a:ext cx="10515600" cy="457200"/>
          </a:xfrm>
          <a:prstGeom prst="rect">
            <a:avLst/>
          </a:prstGeom>
          <a:noFill/>
          <a:ln/>
        </p:spPr>
        <p:txBody>
          <a:bodyPr wrap="square" rtlCol="0" anchor="ctr"/>
          <a:lstStyle/>
          <a:p>
            <a:pPr marL="0" indent="0">
              <a:buNone/>
            </a:pPr>
            <a:r>
              <a:rPr lang="en-US" sz="1400" dirty="0">
                <a:solidFill>
                  <a:srgbClr val="B9B2AA"/>
                </a:solidFill>
                <a:latin typeface="Calibri" pitchFamily="34" charset="0"/>
                <a:ea typeface="Calibri" pitchFamily="34" charset="-122"/>
                <a:cs typeface="Calibri" pitchFamily="34" charset="-120"/>
              </a:rPr>
              <a:t>Framework, classifications &amp; design (in progress): Rahnama • Simko • Wirsching   |   Roster data collection &amp; processing: Jayden Song</a:t>
            </a:r>
            <a:endParaRPr lang="en-US" sz="1400" dirty="0"/>
          </a:p>
        </p:txBody>
      </p:sp>
      <p:sp>
        <p:nvSpPr>
          <p:cNvPr id="6" name="Text 4"/>
          <p:cNvSpPr/>
          <p:nvPr/>
        </p:nvSpPr>
        <p:spPr>
          <a:xfrm>
            <a:off x="822960" y="4937760"/>
            <a:ext cx="10515600" cy="365760"/>
          </a:xfrm>
          <a:prstGeom prst="rect">
            <a:avLst/>
          </a:prstGeom>
          <a:noFill/>
          <a:ln/>
        </p:spPr>
        <p:txBody>
          <a:bodyPr wrap="square" rtlCol="0" anchor="ctr"/>
          <a:lstStyle/>
          <a:p>
            <a:pPr marL="0" indent="0">
              <a:buNone/>
            </a:pPr>
            <a:r>
              <a:rPr lang="en-US" sz="1200" dirty="0">
                <a:solidFill>
                  <a:srgbClr val="8A847D"/>
                </a:solidFill>
                <a:latin typeface="Calibri" pitchFamily="34" charset="0"/>
                <a:ea typeface="Calibri" pitchFamily="34" charset="-122"/>
                <a:cs typeface="Calibri" pitchFamily="34" charset="-120"/>
              </a:rPr>
              <a:t>Stanford Summer Research College  •  Political Science Research Lunch  •  July 2026</a:t>
            </a:r>
            <a:endParaRPr lang="en-US" sz="1200" dirty="0"/>
          </a:p>
        </p:txBody>
      </p:sp>
    </p:spTree>
  </p:cSld>
  <p:clrMapOvr>
    <a:masterClrMapping/>
  </p:clrMapOvr>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TotalTime>
  <Words>6060</Words>
  <Application>Microsoft Macintosh PowerPoint</Application>
  <PresentationFormat>Widescreen</PresentationFormat>
  <Paragraphs>389</Paragraphs>
  <Slides>31</Slides>
  <Notes>31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Cambria</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Roxanne Rahnama Hazaveh</cp:lastModifiedBy>
  <cp:revision>2</cp:revision>
  <dcterms:created xsi:type="dcterms:W3CDTF">2026-07-22T09:41:39Z</dcterms:created>
  <dcterms:modified xsi:type="dcterms:W3CDTF">2026-07-22T17:30:18Z</dcterms:modified>
</cp:coreProperties>
</file>